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71"/>
  </p:notesMasterIdLst>
  <p:sldIdLst>
    <p:sldId id="256" r:id="rId2"/>
    <p:sldId id="630" r:id="rId3"/>
    <p:sldId id="632" r:id="rId4"/>
    <p:sldId id="633" r:id="rId5"/>
    <p:sldId id="635" r:id="rId6"/>
    <p:sldId id="636" r:id="rId7"/>
    <p:sldId id="637" r:id="rId8"/>
    <p:sldId id="639" r:id="rId9"/>
    <p:sldId id="640" r:id="rId10"/>
    <p:sldId id="631" r:id="rId11"/>
    <p:sldId id="642" r:id="rId12"/>
    <p:sldId id="287" r:id="rId13"/>
    <p:sldId id="643" r:id="rId14"/>
    <p:sldId id="644" r:id="rId15"/>
    <p:sldId id="648" r:id="rId16"/>
    <p:sldId id="650" r:id="rId17"/>
    <p:sldId id="655" r:id="rId18"/>
    <p:sldId id="649" r:id="rId19"/>
    <p:sldId id="651" r:id="rId20"/>
    <p:sldId id="652" r:id="rId21"/>
    <p:sldId id="653" r:id="rId22"/>
    <p:sldId id="656" r:id="rId23"/>
    <p:sldId id="657" r:id="rId24"/>
    <p:sldId id="658" r:id="rId25"/>
    <p:sldId id="659" r:id="rId26"/>
    <p:sldId id="654" r:id="rId27"/>
    <p:sldId id="660" r:id="rId28"/>
    <p:sldId id="661" r:id="rId29"/>
    <p:sldId id="662" r:id="rId30"/>
    <p:sldId id="666" r:id="rId31"/>
    <p:sldId id="667" r:id="rId32"/>
    <p:sldId id="669" r:id="rId33"/>
    <p:sldId id="670" r:id="rId34"/>
    <p:sldId id="668" r:id="rId35"/>
    <p:sldId id="663" r:id="rId36"/>
    <p:sldId id="664" r:id="rId37"/>
    <p:sldId id="665" r:id="rId38"/>
    <p:sldId id="671" r:id="rId39"/>
    <p:sldId id="680" r:id="rId40"/>
    <p:sldId id="672" r:id="rId41"/>
    <p:sldId id="677" r:id="rId42"/>
    <p:sldId id="678" r:id="rId43"/>
    <p:sldId id="679" r:id="rId44"/>
    <p:sldId id="673" r:id="rId45"/>
    <p:sldId id="681" r:id="rId46"/>
    <p:sldId id="674" r:id="rId47"/>
    <p:sldId id="682" r:id="rId48"/>
    <p:sldId id="675" r:id="rId49"/>
    <p:sldId id="684" r:id="rId50"/>
    <p:sldId id="275" r:id="rId51"/>
    <p:sldId id="276" r:id="rId52"/>
    <p:sldId id="277" r:id="rId53"/>
    <p:sldId id="278" r:id="rId54"/>
    <p:sldId id="281" r:id="rId55"/>
    <p:sldId id="381" r:id="rId56"/>
    <p:sldId id="375" r:id="rId57"/>
    <p:sldId id="382" r:id="rId58"/>
    <p:sldId id="376" r:id="rId59"/>
    <p:sldId id="377" r:id="rId60"/>
    <p:sldId id="383" r:id="rId61"/>
    <p:sldId id="623" r:id="rId62"/>
    <p:sldId id="359" r:id="rId63"/>
    <p:sldId id="690" r:id="rId64"/>
    <p:sldId id="333" r:id="rId65"/>
    <p:sldId id="691" r:id="rId66"/>
    <p:sldId id="692" r:id="rId67"/>
    <p:sldId id="693" r:id="rId68"/>
    <p:sldId id="694" r:id="rId69"/>
    <p:sldId id="689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3300"/>
    <a:srgbClr val="00CC00"/>
    <a:srgbClr val="00FF00"/>
    <a:srgbClr val="0000FF"/>
    <a:srgbClr val="6699FF"/>
    <a:srgbClr val="00FFCC"/>
    <a:srgbClr val="0099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5706" autoAdjust="0"/>
  </p:normalViewPr>
  <p:slideViewPr>
    <p:cSldViewPr snapToGrid="0">
      <p:cViewPr varScale="1">
        <p:scale>
          <a:sx n="95" d="100"/>
          <a:sy n="95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5E3D8-DDB0-4D1F-BC26-95A94F663B1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3963F-15E3-4F9A-906F-AFE85BBD6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6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that B and C are not independent</a:t>
            </a:r>
            <a:r>
              <a:rPr lang="en-US" baseline="0" dirty="0"/>
              <a:t> by giving a counterexample.</a:t>
            </a:r>
          </a:p>
          <a:p>
            <a:r>
              <a:rPr lang="en-US" dirty="0"/>
              <a:t>Proof that B and C are independent given A:  P(C|A,B) = P(A,B,C)/P(A,B) = P(C,B,A)/P(B,A) = P(C|B,A)P(B|A)P(A)/P(B|A)P(A)</a:t>
            </a:r>
            <a:r>
              <a:rPr lang="en-US" baseline="0" dirty="0"/>
              <a:t> = P(C|A)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2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Not quite a proof because A</a:t>
            </a:r>
            <a:r>
              <a:rPr lang="en-US" baseline="0" dirty="0"/>
              <a:t> and </a:t>
            </a:r>
            <a:r>
              <a:rPr lang="en-US" dirty="0"/>
              <a:t>B</a:t>
            </a:r>
            <a:r>
              <a:rPr lang="en-US" baseline="0" dirty="0"/>
              <a:t> may have parents. But illustrates general idea.</a:t>
            </a:r>
          </a:p>
          <a:p>
            <a:pPr marL="228600" indent="-228600">
              <a:buAutoNum type="arabicPeriod"/>
            </a:pPr>
            <a:r>
              <a:rPr lang="en-US" baseline="0" dirty="0"/>
              <a:t>First step follows from marginalization. Second step follows from product formula.</a:t>
            </a:r>
          </a:p>
          <a:p>
            <a:pPr marL="228600" indent="-228600">
              <a:buAutoNum type="arabicPeriod"/>
            </a:pPr>
            <a:r>
              <a:rPr lang="en-US" baseline="0" dirty="0"/>
              <a:t>3</a:t>
            </a:r>
            <a:r>
              <a:rPr lang="en-US" baseline="30000" dirty="0"/>
              <a:t>rd</a:t>
            </a:r>
            <a:r>
              <a:rPr lang="en-US" baseline="0" dirty="0"/>
              <a:t> step follows since P(a), P(b) do not depend on c. Last step follows P(</a:t>
            </a:r>
            <a:r>
              <a:rPr lang="en-US" baseline="0" dirty="0" err="1"/>
              <a:t>c|a,b</a:t>
            </a:r>
            <a:r>
              <a:rPr lang="en-US" baseline="0" dirty="0"/>
              <a:t>) adds up to 1 over possible c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4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already know that the Alarm went off, my further knowing</a:t>
            </a:r>
            <a:r>
              <a:rPr lang="en-US" baseline="0" dirty="0"/>
              <a:t> that there has been an Earthquake decreases my belief that there has been a Burglary.  Called “explaining away.”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4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233E0-4195-D8E7-B92A-DEC79835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EDE0B-0ED5-43A4-C54F-17B3C186C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71E2A9-9135-7E48-FE78-E513D76F3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3EF8-3A8D-49CD-7417-ADE9338AB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 txBox="1"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fld id="{F2B3E436-C2D3-477B-92FC-C853D9807056}" type="slidenum">
              <a:rPr lang="en-US" sz="1200">
                <a:solidFill>
                  <a:schemeClr val="tx1"/>
                </a:solidFill>
                <a:latin typeface="Times New Roman" pitchFamily="18" charset="0"/>
              </a:rPr>
              <a:pPr/>
              <a:t>62</a:t>
            </a:fld>
            <a:endParaRPr 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65738" y="6659563"/>
            <a:ext cx="4029075" cy="349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fld id="{C66A8F85-5F6E-47AE-ACDB-5DCDF01C089D}" type="slidenum">
              <a:rPr lang="en-US"/>
              <a:pPr/>
              <a:t>64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E360A-7796-7DAD-D54E-1D5A4665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1B23AD50-7E90-3C24-2839-F668E59E258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265738" y="6659563"/>
            <a:ext cx="4029075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fld id="{C66A8F85-5F6E-47AE-ACDB-5DCDF01C089D}" type="slidenum">
              <a:rPr lang="en-US"/>
              <a:pPr/>
              <a:t>65</a:t>
            </a:fld>
            <a:endParaRPr lang="en-US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A0761010-37FC-CD30-8D53-0E5A9E54F3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7A02EA2C-C0D9-D180-2284-FD7BCBD279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60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ADD9-1268-727B-0872-BD266EA3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A86AE-DCA7-30B5-9146-96973F806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32254-7938-3841-42DF-AC6231C4C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A7FF6-34FB-FE50-9733-1C138B8FB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12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1A7B-EC47-C190-36D9-87822058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49280-845A-74CD-BB0C-C7369BDBA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75FCB-31F4-7251-F020-30CEFC73C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495E-E663-328E-1176-27916FD9C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5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A1A2-7907-18DF-F2B2-DCEF7328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75041-6169-0A3D-B1D0-FA002E13B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113EA-1525-DDBD-80C8-F75798E09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2B982-8822-C89E-2643-0231AF4FE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5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1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2B16D-8E45-45B6-782F-AD81DDD2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79BD6-21AD-7A2C-39B5-10422041C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C86DA-7202-257F-CE2E-FA2022695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836D-221D-63E5-B44A-91F4F7448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3963F-15E3-4F9A-906F-AFE85BBD62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 net contains  B </a:t>
            </a:r>
            <a:r>
              <a:rPr lang="en-US" dirty="0">
                <a:sym typeface="Wingdings"/>
              </a:rPr>
              <a:t> A  M</a:t>
            </a:r>
          </a:p>
          <a:p>
            <a:r>
              <a:rPr lang="en-US" dirty="0"/>
              <a:t>Not knowing Alarm</a:t>
            </a:r>
            <a:r>
              <a:rPr lang="en-US" baseline="0" dirty="0"/>
              <a:t> means that my knowing that a Burglary has occurred increases my belief that Mary calls, and similarly, knowing that Mary Calls increases my belief that there has been a Burglary.</a:t>
            </a:r>
          </a:p>
          <a:p>
            <a:r>
              <a:rPr lang="en-US" baseline="0" dirty="0"/>
              <a:t>From conditional independence prop of BN, we know P(A,B,C) = P(C|B)P(B|A)P(A)</a:t>
            </a:r>
          </a:p>
          <a:p>
            <a:r>
              <a:rPr lang="en-US" dirty="0"/>
              <a:t>One example that shows A </a:t>
            </a:r>
            <a:r>
              <a:rPr lang="en-US" i="1" dirty="0"/>
              <a:t>not</a:t>
            </a:r>
            <a:r>
              <a:rPr lang="en-US" dirty="0"/>
              <a:t> independent of C:</a:t>
            </a:r>
            <a:r>
              <a:rPr lang="en-US" baseline="0" dirty="0"/>
              <a:t>  </a:t>
            </a:r>
            <a:r>
              <a:rPr lang="en-US" dirty="0"/>
              <a:t>Let P(B|A) = 1 if B=A; 0 otherwise, and P(C|B) = 1 if C=B; 0 otherwise</a:t>
            </a:r>
          </a:p>
          <a:p>
            <a:r>
              <a:rPr lang="en-US" dirty="0"/>
              <a:t>Then P(C|A) = 1 if C=A; 0 otherwise.</a:t>
            </a:r>
            <a:r>
              <a:rPr lang="en-US" baseline="0" dirty="0"/>
              <a:t>  </a:t>
            </a:r>
            <a:r>
              <a:rPr lang="en-US" dirty="0"/>
              <a:t>Hence A and C are not independent in this example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81233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Knowing that the Alarm went off means that also knowing that a Burglary has taken place will </a:t>
            </a:r>
            <a:r>
              <a:rPr lang="en-US" b="1" baseline="0" dirty="0"/>
              <a:t>not</a:t>
            </a:r>
            <a:r>
              <a:rPr lang="en-US" baseline="0" dirty="0"/>
              <a:t> increase my belief that Mary Calls</a:t>
            </a:r>
          </a:p>
        </p:txBody>
      </p:sp>
    </p:spTree>
    <p:extLst>
      <p:ext uri="{BB962C8B-B14F-4D97-AF65-F5344CB8AC3E}">
        <p14:creationId xmlns:p14="http://schemas.microsoft.com/office/powerpoint/2010/main" val="281233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3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3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4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ECD0B64-F392-4469-B10B-622E937870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176B7BD-3197-4DA1-BA2E-B38AE6E9DD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60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D087E4-6954-FD2F-ABCB-633814FDC1C8}"/>
              </a:ext>
            </a:extLst>
          </p:cNvPr>
          <p:cNvSpPr txBox="1"/>
          <p:nvPr/>
        </p:nvSpPr>
        <p:spPr>
          <a:xfrm>
            <a:off x="728131" y="3736776"/>
            <a:ext cx="768773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&amp; Bayes 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D9D-2F9E-D295-0F59-4E5091EF0BAA}"/>
              </a:ext>
            </a:extLst>
          </p:cNvPr>
          <p:cNvSpPr txBox="1"/>
          <p:nvPr/>
        </p:nvSpPr>
        <p:spPr>
          <a:xfrm>
            <a:off x="1231898" y="1138762"/>
            <a:ext cx="6680200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CSE 440 </a:t>
            </a:r>
          </a:p>
          <a:p>
            <a:pPr algn="ctr"/>
            <a:r>
              <a:rPr lang="en-US" sz="4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60280-9426-4BB9-15A1-74F21142D85D}"/>
              </a:ext>
            </a:extLst>
          </p:cNvPr>
          <p:cNvSpPr txBox="1"/>
          <p:nvPr/>
        </p:nvSpPr>
        <p:spPr>
          <a:xfrm>
            <a:off x="927094" y="4920620"/>
            <a:ext cx="728980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Dr. Mohammad Mahmudul Alam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Department of Electrical &amp; Computer Engineering (ECE)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North South University (NSU)</a:t>
            </a:r>
          </a:p>
        </p:txBody>
      </p:sp>
    </p:spTree>
    <p:extLst>
      <p:ext uri="{BB962C8B-B14F-4D97-AF65-F5344CB8AC3E}">
        <p14:creationId xmlns:p14="http://schemas.microsoft.com/office/powerpoint/2010/main" val="309832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A87499-EEFB-AB08-043A-0AF857634F83}"/>
              </a:ext>
            </a:extLst>
          </p:cNvPr>
          <p:cNvSpPr txBox="1"/>
          <p:nvPr/>
        </p:nvSpPr>
        <p:spPr>
          <a:xfrm>
            <a:off x="452966" y="2193485"/>
            <a:ext cx="8238067" cy="33547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Each P is a non-negative value in [0, 1]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P({1,1}) = 1/6 * 1/6 = 1/36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probability of the sample space is 1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P({1,1}) + P({1,2}) + P({1,3}) + … + P({6,6}) 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mutually exclusive events, the probability for at least one of them is the sum of their individual probabilities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P(sunny) ∨ P(cloudy) = P(sunny) + P(cloudy)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EE6A1-424D-02AF-5B49-5E659446DB5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 Probability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2C86D-5CA7-6926-DF65-A8AE852F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8365" y="1309750"/>
            <a:ext cx="147266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7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BF69-4B12-8834-4C1C-CE194305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538B6-AB5A-CB42-9E0A-2D7759E7851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Source of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23484-293A-B1A0-9B09-83ADE083CE6E}"/>
              </a:ext>
            </a:extLst>
          </p:cNvPr>
          <p:cNvSpPr txBox="1"/>
          <p:nvPr/>
        </p:nvSpPr>
        <p:spPr>
          <a:xfrm>
            <a:off x="452965" y="1513767"/>
            <a:ext cx="8238067" cy="495520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Frequentists: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Probabilities come from data, if 10 of 100 people tested have a cavity, P(cavity) = 0.1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means the fraction that would be observed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the limit of infinitely many samples.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Objectivists: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Probabilities are real and reflect objects' tendencies.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coin has a 0.5 propensity to land heads.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Subjectivists: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Probabilities characterize an agent's belief.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Expert-assessed, but no external physical significance. </a:t>
            </a:r>
          </a:p>
        </p:txBody>
      </p:sp>
    </p:spTree>
    <p:extLst>
      <p:ext uri="{BB962C8B-B14F-4D97-AF65-F5344CB8AC3E}">
        <p14:creationId xmlns:p14="http://schemas.microsoft.com/office/powerpoint/2010/main" val="40287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F0489-4613-FD77-968A-F05F145DEFF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Probability Table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9E6D1B-FC63-2455-9F6E-2DD9FDA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822744"/>
              </p:ext>
            </p:extLst>
          </p:nvPr>
        </p:nvGraphicFramePr>
        <p:xfrm>
          <a:off x="1226819" y="2200750"/>
          <a:ext cx="669036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Cloudy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200/365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100/365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65/365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B3F1FD7-4A1C-6905-F690-035F1F466469}"/>
              </a:ext>
            </a:extLst>
          </p:cNvPr>
          <p:cNvSpPr txBox="1"/>
          <p:nvPr/>
        </p:nvSpPr>
        <p:spPr>
          <a:xfrm>
            <a:off x="452966" y="3803811"/>
            <a:ext cx="8238067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P(Weather = sunny) = P(sunny) = 200/365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P(Weather) =〈 200/365, 100/365, 65/365 〉=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We’ll obtain the probabilities by counting frequencies from observed available data.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33BE-AEC3-CC6D-E78E-FA010A6F8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24A20-5FC4-3D52-8749-34719600C2E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Axioms of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BF6CD-DAD9-99B3-CD28-167F067EA040}"/>
              </a:ext>
            </a:extLst>
          </p:cNvPr>
          <p:cNvSpPr txBox="1"/>
          <p:nvPr/>
        </p:nvSpPr>
        <p:spPr>
          <a:xfrm>
            <a:off x="452965" y="1682136"/>
            <a:ext cx="8238067" cy="47551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rules of probability theory is based on 3 axioms:  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probabilities are between 0 and 1.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 ≤ P(A) ≤ 1</a:t>
            </a:r>
          </a:p>
          <a:p>
            <a:pPr marL="457200" indent="-457200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Valid propositions (tautologies) have probability 1, and unsatisfiable propositions have probability 0.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P(true) = 1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P(false) = 0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a disjunction is: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⋁ B) = P(A) + P(B) – P(A ⋀ B)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Note:  Here P(A) means P(A=a) for some value “a” and P(A⋁B) means P(A=a ⋁ B=b).</a:t>
            </a:r>
          </a:p>
        </p:txBody>
      </p:sp>
    </p:spTree>
    <p:extLst>
      <p:ext uri="{BB962C8B-B14F-4D97-AF65-F5344CB8AC3E}">
        <p14:creationId xmlns:p14="http://schemas.microsoft.com/office/powerpoint/2010/main" val="140336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7BCD-A5B3-8936-7AD1-0E77DC138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E19D2-20B9-D1CB-BB7F-7CFC7B0C389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Compound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E74B3-1932-5957-ABB3-84D73070FFD7}"/>
              </a:ext>
            </a:extLst>
          </p:cNvPr>
          <p:cNvSpPr txBox="1"/>
          <p:nvPr/>
        </p:nvSpPr>
        <p:spPr>
          <a:xfrm>
            <a:off x="452966" y="2130355"/>
            <a:ext cx="8238067" cy="36625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multiple events occurring, which can involve either independent or dependent events.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Compound probability includes joint probability P(A⋀B), conditional probability P(A|B), and union probability P(A⋁B).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Joint probability of two independent events A and B: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∧ B) = P(A) * P(B)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Union probability of two independent events A and B 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P(A ⋁ B) = P(A) + P(B) - P(A ⋀ B)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P(A) + P(B) - (P(A) * P(B))</a:t>
            </a:r>
          </a:p>
        </p:txBody>
      </p:sp>
    </p:spTree>
    <p:extLst>
      <p:ext uri="{BB962C8B-B14F-4D97-AF65-F5344CB8AC3E}">
        <p14:creationId xmlns:p14="http://schemas.microsoft.com/office/powerpoint/2010/main" val="234556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2FDB1-1378-883E-0BE7-81E873E7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15FBC6-257C-3D00-C1F6-A04666869BF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Joint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615C9-7E89-AA59-ADBB-C329313B71DD}"/>
              </a:ext>
            </a:extLst>
          </p:cNvPr>
          <p:cNvSpPr txBox="1"/>
          <p:nvPr/>
        </p:nvSpPr>
        <p:spPr>
          <a:xfrm>
            <a:off x="452966" y="3725255"/>
            <a:ext cx="8238067" cy="26776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two (or more) events happening together at the same time.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joint probability P(A=a, B=b) is shorthand for P(A=a ⋀ B=b), i.e., the probability of both A = a and B = b happening at the same time.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P(Temp=hot, Weather=rainy) = P(hot, rainy) = 5/365 = 0.014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BC38055-40B6-76AB-18E0-79425D41D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19629"/>
              </p:ext>
            </p:extLst>
          </p:nvPr>
        </p:nvGraphicFramePr>
        <p:xfrm>
          <a:off x="1169042" y="1611121"/>
          <a:ext cx="6805914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757">
                  <a:extLst>
                    <a:ext uri="{9D8B030D-6E8A-4147-A177-3AD203B41FA5}">
                      <a16:colId xmlns:a16="http://schemas.microsoft.com/office/drawing/2014/main" val="3480603103"/>
                    </a:ext>
                  </a:extLst>
                </a:gridCol>
                <a:gridCol w="2042719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042719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042719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Weather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413686">
                <a:tc rowSpan="3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Temp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Cloudy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57523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5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09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E64E6-6BDC-49FD-444B-F45C433F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0C335-F6CB-8D7A-F1A0-2EF353D6738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Marginal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0F38A3-6947-54AE-4DA0-D05485F6BF27}"/>
                  </a:ext>
                </a:extLst>
              </p:cNvPr>
              <p:cNvSpPr txBox="1"/>
              <p:nvPr/>
            </p:nvSpPr>
            <p:spPr>
              <a:xfrm>
                <a:off x="452966" y="3116704"/>
                <a:ext cx="8238067" cy="3283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Marginalizing (summing out):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Finding distribution over one or a subset of variables.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Marginal probability of B summed over all alarm states:</a:t>
                </a:r>
              </a:p>
              <a:p>
                <a:pPr algn="ctr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𝑃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𝐵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P(B) = sum of P(B, a) for all possible values of A.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Here we "marginalized out" the variable A.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0F38A3-6947-54AE-4DA0-D05485F6B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3116704"/>
                <a:ext cx="8238067" cy="3283784"/>
              </a:xfrm>
              <a:prstGeom prst="rect">
                <a:avLst/>
              </a:prstGeom>
              <a:blipFill>
                <a:blip r:embed="rId2"/>
                <a:stretch>
                  <a:fillRect l="-1923" t="-2597" b="-4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D45BB-494F-42D6-EE50-AA5B7661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790685"/>
              </p:ext>
            </p:extLst>
          </p:nvPr>
        </p:nvGraphicFramePr>
        <p:xfrm>
          <a:off x="1226818" y="1520206"/>
          <a:ext cx="669036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490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304B-A26B-F2DF-41C1-26F7869A3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44EE0-55A4-04F5-159E-E182C636AF86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Marginal Probability: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6AFC9-3D75-09AE-C502-39D52C63A58F}"/>
                  </a:ext>
                </a:extLst>
              </p:cNvPr>
              <p:cNvSpPr txBox="1"/>
              <p:nvPr/>
            </p:nvSpPr>
            <p:spPr>
              <a:xfrm>
                <a:off x="452966" y="1899258"/>
                <a:ext cx="8238067" cy="4308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You are a video games company, and you want to know the probability of a new user winning, P(W). 1000 people already played. Your game has only two characters to choose.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character A, P(A) = 600/1000 = 0.6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character B, P(B) = 400/1000 = 0.4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A and won, P(W | A): 75/100 = 0.75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People who chose B and won, P(W | B): 69/100 = 0.69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What is P(W)?</a:t>
                </a:r>
              </a:p>
              <a:p>
                <a:pPr marL="342900" indent="-342900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P(W) = P(W | A) P(A) + P(W | B) P(B)</a:t>
                </a:r>
                <a:b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</a:b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= 0.75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0.60 + 0.69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0.40 = 0.7260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26AFC9-3D75-09AE-C502-39D52C63A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1899258"/>
                <a:ext cx="8238067" cy="4308872"/>
              </a:xfrm>
              <a:prstGeom prst="rect">
                <a:avLst/>
              </a:prstGeom>
              <a:blipFill>
                <a:blip r:embed="rId2"/>
                <a:stretch>
                  <a:fillRect l="-1923" t="-1983" r="-1997" b="-3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80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62D7F-2B45-D7C0-6385-6258471EC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88339-F211-C4D9-787C-B5B85D8D61B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4E997D-BCD9-A13D-A1A5-A8B56AAFB74B}"/>
                  </a:ext>
                </a:extLst>
              </p:cNvPr>
              <p:cNvSpPr txBox="1"/>
              <p:nvPr/>
            </p:nvSpPr>
            <p:spPr>
              <a:xfrm>
                <a:off x="452965" y="2161000"/>
                <a:ext cx="8238067" cy="339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Probability of some effect given that we know cause(s)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Example: P(alarm | burglary)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Technically, we only know </a:t>
                </a:r>
                <a:r>
                  <a:rPr lang="en-US" sz="24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</a:t>
                </a: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is correlated, not causal.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Conditional Probability: </a:t>
                </a:r>
              </a:p>
              <a:p>
                <a:pPr algn="ctr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  <m:nary>
                                <m:naryPr>
                                  <m:chr m:val="⋀"/>
                                  <m:subHide m:val="on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MU Serif" panose="02000603000000000000" pitchFamily="2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MU Serif" panose="02000603000000000000" pitchFamily="2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P(b): normalizing constant.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4E997D-BCD9-A13D-A1A5-A8B56AAF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2161000"/>
                <a:ext cx="8238067" cy="3398366"/>
              </a:xfrm>
              <a:prstGeom prst="rect">
                <a:avLst/>
              </a:prstGeom>
              <a:blipFill>
                <a:blip r:embed="rId2"/>
                <a:stretch>
                  <a:fillRect l="-2071" t="-2330"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849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25B5-4255-2BBF-093C-0DB30F19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4B766F-AA5E-584E-88E9-00852A74F76C}"/>
              </a:ext>
            </a:extLst>
          </p:cNvPr>
          <p:cNvSpPr txBox="1"/>
          <p:nvPr/>
        </p:nvSpPr>
        <p:spPr>
          <a:xfrm>
            <a:off x="452965" y="2032002"/>
            <a:ext cx="8238067" cy="37240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behave exactly like standard probabilities; for example: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  ≤  P(a | e)  ≤ 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are between 0 and 1 inclusive: 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P(a1 | e) + P(a2 | e) + ... + P(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ak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| e)  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sum to 1 where a1, …,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ak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all values in the domain of random variable A. 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P(¬a | e) = 1 − P(a | 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21CDF-B8DD-B4C1-BF57-BA8E492D414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318852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71BF-4065-4F6E-D06F-66FC535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71EBA-226C-E219-9157-5221AE138F4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8B75B-E085-8F54-1472-1BF12DC8E28C}"/>
              </a:ext>
            </a:extLst>
          </p:cNvPr>
          <p:cNvSpPr txBox="1"/>
          <p:nvPr/>
        </p:nvSpPr>
        <p:spPr>
          <a:xfrm>
            <a:off x="506482" y="4499970"/>
            <a:ext cx="8238067" cy="17081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All the problem we dealt with so far are deterministic.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However, most of real-world problems are: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Non-deterministic (Stochastic)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Partially Observable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734D24-EB3E-4C3D-DBB2-443516C8BFE8}"/>
              </a:ext>
            </a:extLst>
          </p:cNvPr>
          <p:cNvGrpSpPr>
            <a:grpSpLocks noChangeAspect="1"/>
          </p:cNvGrpSpPr>
          <p:nvPr/>
        </p:nvGrpSpPr>
        <p:grpSpPr>
          <a:xfrm>
            <a:off x="1954226" y="1708919"/>
            <a:ext cx="5342577" cy="2286000"/>
            <a:chOff x="1379819" y="2057400"/>
            <a:chExt cx="6411092" cy="2743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546DF5-6792-02C0-16A3-79100A177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819" y="2057400"/>
              <a:ext cx="2729851" cy="2743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CF0ED6-9C9F-7C6F-7D75-48624734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329" y="2057400"/>
              <a:ext cx="2756582" cy="27432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453643D-78B6-48A6-2394-654CA744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339166" y="3431309"/>
              <a:ext cx="46566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9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497B-8553-BE87-B4EB-8B6B0F32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D8A58-CB83-DBF5-D2C0-A6751FB7C28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Chain Rule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6A90A-3F20-9D52-6705-6DDE7AC8C038}"/>
              </a:ext>
            </a:extLst>
          </p:cNvPr>
          <p:cNvSpPr txBox="1"/>
          <p:nvPr/>
        </p:nvSpPr>
        <p:spPr>
          <a:xfrm>
            <a:off x="452965" y="1979714"/>
            <a:ext cx="8238067" cy="40318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the definition of conditional probability, we have: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P(A, B) = P(B) * P(A | B) = P(A | B)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also works the other way around:</a:t>
            </a:r>
          </a:p>
          <a:p>
            <a:pPr marL="914400" lvl="1" indent="-4572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P(A, B) = P(A) * P(B | A) = P(B | A) P(A)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 general, </a:t>
            </a:r>
          </a:p>
          <a:p>
            <a:pPr marL="800100" lvl="1" indent="-342900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P(A1, A2, …, An) = </a:t>
            </a:r>
            <a:b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P(A1) * P(A2 | A1) * P(A3| A1, A2) * … </a:t>
            </a:r>
          </a:p>
          <a:p>
            <a:pPr lvl="1"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* P(An | A1, A2, …, An-1)</a:t>
            </a:r>
          </a:p>
        </p:txBody>
      </p:sp>
    </p:spTree>
    <p:extLst>
      <p:ext uri="{BB962C8B-B14F-4D97-AF65-F5344CB8AC3E}">
        <p14:creationId xmlns:p14="http://schemas.microsoft.com/office/powerpoint/2010/main" val="5815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8BB2-AC49-948B-D7E3-99499339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60A3C-C47C-5BAB-AE73-142E2736CB1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95CEA-A906-BC8B-B65F-D30E1FB26EAC}"/>
              </a:ext>
            </a:extLst>
          </p:cNvPr>
          <p:cNvSpPr txBox="1"/>
          <p:nvPr/>
        </p:nvSpPr>
        <p:spPr>
          <a:xfrm>
            <a:off x="452966" y="3429000"/>
            <a:ext cx="8238067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Marginalizing: P(A) = 0.09 + 0.10 = 0.19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Product Rule: P(A ⋀ B) = 0.09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B) = P(A ⋀ B) / P(B) = 0.09 / (0.09 + 0.01) = 0.9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P(B | A) = P(A ⋀ B) / P(A) = 0.09 / (0.09 + 0.10) = 0.47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818B81-BEDE-A723-E422-88E10B917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40065"/>
              </p:ext>
            </p:extLst>
          </p:nvPr>
        </p:nvGraphicFramePr>
        <p:xfrm>
          <a:off x="1226819" y="1723406"/>
          <a:ext cx="669036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¬Alarm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¬Burglary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963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9FAE-BD15-812D-7089-05210DF70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9A312F-ABA9-CB78-405A-3D87E6766B1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17182-C463-62C9-B665-F192428288D5}"/>
              </a:ext>
            </a:extLst>
          </p:cNvPr>
          <p:cNvSpPr txBox="1"/>
          <p:nvPr/>
        </p:nvSpPr>
        <p:spPr>
          <a:xfrm>
            <a:off x="452966" y="1797784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B206E4-9CD5-A55F-C836-F4FDB5792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52563"/>
              </p:ext>
            </p:extLst>
          </p:nvPr>
        </p:nvGraphicFramePr>
        <p:xfrm>
          <a:off x="452967" y="4022916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3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2F9E-64FC-1E5F-CEAB-FB889F7C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16EA9-687C-9745-E1DB-2ED997B8A36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F91B8-41A6-9ED1-5030-2AC88CF6CADE}"/>
              </a:ext>
            </a:extLst>
          </p:cNvPr>
          <p:cNvSpPr txBox="1"/>
          <p:nvPr/>
        </p:nvSpPr>
        <p:spPr>
          <a:xfrm>
            <a:off x="452963" y="1603050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BD7C93-4B8D-D73E-94D5-D772A99B1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284862"/>
              </p:ext>
            </p:extLst>
          </p:nvPr>
        </p:nvGraphicFramePr>
        <p:xfrm>
          <a:off x="452963" y="3623735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7766D7-00DF-875F-13FB-E15A1668EF39}"/>
              </a:ext>
            </a:extLst>
          </p:cNvPr>
          <p:cNvSpPr txBox="1"/>
          <p:nvPr/>
        </p:nvSpPr>
        <p:spPr>
          <a:xfrm>
            <a:off x="452963" y="5720084"/>
            <a:ext cx="82380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P(smart) = 0.432 + 0.048 + 0.160 + 0.160 = 0.8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05A77-B6F8-F6F3-0575-F6CB529282AB}"/>
              </a:ext>
            </a:extLst>
          </p:cNvPr>
          <p:cNvSpPr/>
          <p:nvPr/>
        </p:nvSpPr>
        <p:spPr>
          <a:xfrm>
            <a:off x="2518831" y="3623735"/>
            <a:ext cx="3086100" cy="17068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44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DCF0-5A6D-629C-ED70-468B1D05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7C900-BBCD-2834-89D4-D5A0E1E0BF2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6D3A2-5307-7D42-3DD5-96A58EB4A975}"/>
              </a:ext>
            </a:extLst>
          </p:cNvPr>
          <p:cNvSpPr txBox="1"/>
          <p:nvPr/>
        </p:nvSpPr>
        <p:spPr>
          <a:xfrm>
            <a:off x="452963" y="1603050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D2B302-AF68-7707-8D7C-5AE9ABE16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27562"/>
              </p:ext>
            </p:extLst>
          </p:nvPr>
        </p:nvGraphicFramePr>
        <p:xfrm>
          <a:off x="452963" y="3623735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A39D6E-49E5-1483-A70B-E2EEFB25766C}"/>
              </a:ext>
            </a:extLst>
          </p:cNvPr>
          <p:cNvSpPr txBox="1"/>
          <p:nvPr/>
        </p:nvSpPr>
        <p:spPr>
          <a:xfrm>
            <a:off x="452963" y="5720084"/>
            <a:ext cx="823806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P(study) = 0.432 + 0.048 + 0.084 + 0.036 = 0.6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F1C4D-6FCE-6BE0-0E20-199840C24CDA}"/>
              </a:ext>
            </a:extLst>
          </p:cNvPr>
          <p:cNvSpPr/>
          <p:nvPr/>
        </p:nvSpPr>
        <p:spPr>
          <a:xfrm>
            <a:off x="2518831" y="4478867"/>
            <a:ext cx="1545169" cy="8517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99BBD-5A07-3E7E-1FF7-D4A3952C3AE4}"/>
              </a:ext>
            </a:extLst>
          </p:cNvPr>
          <p:cNvSpPr/>
          <p:nvPr/>
        </p:nvSpPr>
        <p:spPr>
          <a:xfrm>
            <a:off x="5604930" y="4474325"/>
            <a:ext cx="1545169" cy="8517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0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CBE6-9BBC-119F-6F08-649E768D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03F084-8799-4D53-ADA0-19F5A16B90C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2C125-BAED-B5A7-95D2-603FEEB6A483}"/>
              </a:ext>
            </a:extLst>
          </p:cNvPr>
          <p:cNvSpPr txBox="1"/>
          <p:nvPr/>
        </p:nvSpPr>
        <p:spPr>
          <a:xfrm>
            <a:off x="452963" y="1603050"/>
            <a:ext cx="8238067" cy="16312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smart?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prior probability of study?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the conditional probability of prepared, given study and smart?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6CCD9A-787D-3F3C-6709-D0B952AD6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945465"/>
              </p:ext>
            </p:extLst>
          </p:nvPr>
        </p:nvGraphicFramePr>
        <p:xfrm>
          <a:off x="452963" y="3623735"/>
          <a:ext cx="8238066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634">
                  <a:extLst>
                    <a:ext uri="{9D8B030D-6E8A-4147-A177-3AD203B41FA5}">
                      <a16:colId xmlns:a16="http://schemas.microsoft.com/office/drawing/2014/main" val="2493085656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3454136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4152093652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262374130"/>
                    </a:ext>
                  </a:extLst>
                </a:gridCol>
                <a:gridCol w="1544108">
                  <a:extLst>
                    <a:ext uri="{9D8B030D-6E8A-4147-A177-3AD203B41FA5}">
                      <a16:colId xmlns:a16="http://schemas.microsoft.com/office/drawing/2014/main" val="31829444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P(smart ⋀ study ⋀ prep)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smart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¬smart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498489"/>
                  </a:ext>
                </a:extLst>
              </a:tr>
              <a:tr h="252043">
                <a:tc v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¬study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741221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628713"/>
                  </a:ext>
                </a:extLst>
              </a:tr>
              <a:tr h="252043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¬prepared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21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B5CF3-B552-DE5C-2470-1EF8B5B15CD9}"/>
                  </a:ext>
                </a:extLst>
              </p:cNvPr>
              <p:cNvSpPr txBox="1"/>
              <p:nvPr/>
            </p:nvSpPr>
            <p:spPr>
              <a:xfrm>
                <a:off x="452963" y="5634580"/>
                <a:ext cx="8238067" cy="540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P(prep | study, smart)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prep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study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smart</m:t>
                        </m:r>
                        <m:r>
                          <a:rPr lang="en-US" sz="22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study</m:t>
                        </m:r>
                        <m: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smart</m:t>
                        </m:r>
                        <m:r>
                          <a:rPr lang="en-US" sz="22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0.432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0.432+0.048</m:t>
                        </m:r>
                      </m:den>
                    </m:f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B5CF3-B552-DE5C-2470-1EF8B5B15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5634580"/>
                <a:ext cx="8238067" cy="540341"/>
              </a:xfrm>
              <a:prstGeom prst="rect">
                <a:avLst/>
              </a:prstGeom>
              <a:blipFill>
                <a:blip r:embed="rId2"/>
                <a:stretch>
                  <a:fillRect l="-1923" b="-1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7A2DD6B-769E-FFC6-4508-A53CE0510FB1}"/>
              </a:ext>
            </a:extLst>
          </p:cNvPr>
          <p:cNvSpPr/>
          <p:nvPr/>
        </p:nvSpPr>
        <p:spPr>
          <a:xfrm>
            <a:off x="2518831" y="4478867"/>
            <a:ext cx="1545169" cy="8517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756F0-8198-8ABA-9916-CDE30364A25C}"/>
              </a:ext>
            </a:extLst>
          </p:cNvPr>
          <p:cNvSpPr/>
          <p:nvPr/>
        </p:nvSpPr>
        <p:spPr>
          <a:xfrm>
            <a:off x="2686471" y="4534747"/>
            <a:ext cx="1204809" cy="3014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389D-27B2-58E8-0A7A-7D50EFE9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D18585-5786-B46C-EB59-F3855BF64DB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Independence ⫫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EF923-02E0-221C-D5C6-9A6E2BDAF7A3}"/>
              </a:ext>
            </a:extLst>
          </p:cNvPr>
          <p:cNvSpPr txBox="1"/>
          <p:nvPr/>
        </p:nvSpPr>
        <p:spPr>
          <a:xfrm>
            <a:off x="449920" y="3645506"/>
            <a:ext cx="8238067" cy="11695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B) = P(A) ⋀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Independent: Two sets of propositions that do not affect each others' probabilities.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C38F96-4481-A4DD-DCA5-AA4CCA17B04C}"/>
              </a:ext>
            </a:extLst>
          </p:cNvPr>
          <p:cNvGrpSpPr/>
          <p:nvPr/>
        </p:nvGrpSpPr>
        <p:grpSpPr>
          <a:xfrm>
            <a:off x="3278715" y="1491195"/>
            <a:ext cx="2586568" cy="1828800"/>
            <a:chOff x="2980264" y="1652061"/>
            <a:chExt cx="2586568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102A9E-EB01-D2B4-7708-81E4214088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0264" y="1652061"/>
              <a:ext cx="1828800" cy="18288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D360A4-1C2F-36E1-C77C-C804DD11B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8032" y="1652061"/>
              <a:ext cx="1828800" cy="1828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347708-909F-796B-B197-1F98045A409C}"/>
                </a:ext>
              </a:extLst>
            </p:cNvPr>
            <p:cNvSpPr txBox="1"/>
            <p:nvPr/>
          </p:nvSpPr>
          <p:spPr>
            <a:xfrm>
              <a:off x="2980264" y="2381795"/>
              <a:ext cx="781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182775-D490-EF7F-26EE-0D8B571253B8}"/>
                </a:ext>
              </a:extLst>
            </p:cNvPr>
            <p:cNvSpPr txBox="1"/>
            <p:nvPr/>
          </p:nvSpPr>
          <p:spPr>
            <a:xfrm>
              <a:off x="3637883" y="2381795"/>
              <a:ext cx="126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P(A ⋀ 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5846A-0E58-07C6-A641-565BECA98B4D}"/>
                </a:ext>
              </a:extLst>
            </p:cNvPr>
            <p:cNvSpPr txBox="1"/>
            <p:nvPr/>
          </p:nvSpPr>
          <p:spPr>
            <a:xfrm>
              <a:off x="4779691" y="2381795"/>
              <a:ext cx="781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P(B)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DC7024-5A5D-3E33-E189-44160F21CA70}"/>
              </a:ext>
            </a:extLst>
          </p:cNvPr>
          <p:cNvGrpSpPr>
            <a:grpSpLocks noChangeAspect="1"/>
          </p:cNvGrpSpPr>
          <p:nvPr/>
        </p:nvGrpSpPr>
        <p:grpSpPr>
          <a:xfrm>
            <a:off x="2042439" y="5140568"/>
            <a:ext cx="2526514" cy="1463040"/>
            <a:chOff x="4726519" y="5016059"/>
            <a:chExt cx="3020003" cy="174880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BA4923-F2B9-002D-C650-4F486F904F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1376" y="5204663"/>
              <a:ext cx="1371600" cy="13716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0613B4-A5C2-2C5D-0112-B420B3721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0531" y="5204663"/>
              <a:ext cx="1371600" cy="1371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28FB1C-4750-94A5-2CCA-BF232B061431}"/>
                </a:ext>
              </a:extLst>
            </p:cNvPr>
            <p:cNvSpPr/>
            <p:nvPr/>
          </p:nvSpPr>
          <p:spPr>
            <a:xfrm>
              <a:off x="4726519" y="5016059"/>
              <a:ext cx="3020003" cy="1748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3187128-CD1B-7F81-BE3C-A0225D6D24D5}"/>
              </a:ext>
            </a:extLst>
          </p:cNvPr>
          <p:cNvSpPr txBox="1"/>
          <p:nvPr/>
        </p:nvSpPr>
        <p:spPr>
          <a:xfrm>
            <a:off x="4789624" y="5531748"/>
            <a:ext cx="219075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Q: Are A &amp; B independent? </a:t>
            </a:r>
          </a:p>
        </p:txBody>
      </p:sp>
    </p:spTree>
    <p:extLst>
      <p:ext uri="{BB962C8B-B14F-4D97-AF65-F5344CB8AC3E}">
        <p14:creationId xmlns:p14="http://schemas.microsoft.com/office/powerpoint/2010/main" val="181081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A83F0-F81F-8CCA-F518-C5631392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06BEB-7E8A-787E-FDD6-2FBBB3B030B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Independence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2F789-F4D9-A250-3A66-50239F6A4A37}"/>
              </a:ext>
            </a:extLst>
          </p:cNvPr>
          <p:cNvSpPr txBox="1"/>
          <p:nvPr/>
        </p:nvSpPr>
        <p:spPr>
          <a:xfrm>
            <a:off x="452965" y="2182057"/>
            <a:ext cx="8238067" cy="35086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Absolute independence: A ⫫ B, if: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B) = P(A)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Equivalently, P(A) = P(A | B) and P(B) = P(B | A)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and B are conditionally independent given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 | C) = P(A | C) P(B | C)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lets us decompose the joint distribution: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⋀ B ⋀ C) = P(A | C) P(B | C) P(C)</a:t>
            </a:r>
          </a:p>
        </p:txBody>
      </p:sp>
    </p:spTree>
    <p:extLst>
      <p:ext uri="{BB962C8B-B14F-4D97-AF65-F5344CB8AC3E}">
        <p14:creationId xmlns:p14="http://schemas.microsoft.com/office/powerpoint/2010/main" val="218534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7A18-3A4E-312C-9F8A-AFD0C61C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E3151-D1F2-8D4B-ADE4-78839301D3BE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062EC-193C-3EBE-ADA3-6FA8F62A98E6}"/>
              </a:ext>
            </a:extLst>
          </p:cNvPr>
          <p:cNvSpPr txBox="1"/>
          <p:nvPr/>
        </p:nvSpPr>
        <p:spPr>
          <a:xfrm>
            <a:off x="452966" y="1591482"/>
            <a:ext cx="8238067" cy="46166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 forms the foundation of probabilistic reasoning based on a prior model of the world.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When new evidence is introduced, Bayes’ rule determines how this evidence updates our understanding.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reduces uncertainty by adjusting beliefs based on new information.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Derive the probability of some event, given another event.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Assumes attributes are independent (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assumption).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rule, derived from the product rule, forms the basis of modern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machine learning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72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6A4D2-283A-C42E-7F3C-A0484CF0D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6E9A5-B605-7AAA-5198-59942101B3C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0A0FF1-246F-6629-A2ED-B3EE551C41EE}"/>
                  </a:ext>
                </a:extLst>
              </p:cNvPr>
              <p:cNvSpPr txBox="1"/>
              <p:nvPr/>
            </p:nvSpPr>
            <p:spPr>
              <a:xfrm>
                <a:off x="452965" y="1594908"/>
                <a:ext cx="8238067" cy="44797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</m:t>
                          </m:r>
                          <m:r>
                            <a:rPr lang="en-US" sz="22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B</m:t>
                      </m:r>
                      <m:r>
                        <a:rPr lang="en-US" sz="2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 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B</m:t>
                              </m:r>
                              <m:r>
                                <a:rPr lang="en-US" sz="22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</m:t>
                          </m:r>
                          <m:r>
                            <a:rPr lang="en-US" sz="22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</m:t>
                          </m:r>
                          <m:r>
                            <a:rPr lang="en-US" sz="22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B</m:t>
                          </m:r>
                          <m:r>
                            <a:rPr lang="en-US" sz="2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endParaRPr lang="en-US" sz="105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Why do we make things this complicated?</a:t>
                </a:r>
              </a:p>
              <a:p>
                <a:pPr marL="800100" lvl="1" indent="-342900" algn="just">
                  <a:spcAft>
                    <a:spcPts val="12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P(B | A), P(A), P(B) are easier to get.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3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Prior P(A): 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Probability of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before any evidence.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FF33CC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Marginal P(B):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How probable is the new evidence.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6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Likelihood P(B | A):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Assuming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how likely is the evidence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Posterior P(A | B):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Probability of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after knowing evidence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Inference: 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Deriving an unknown probability from known ones.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0A0FF1-246F-6629-A2ED-B3EE551C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594908"/>
                <a:ext cx="8238067" cy="4479752"/>
              </a:xfrm>
              <a:prstGeom prst="rect">
                <a:avLst/>
              </a:prstGeom>
              <a:blipFill>
                <a:blip r:embed="rId2"/>
                <a:stretch>
                  <a:fillRect l="-1923" r="-592" b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BBE09-B51D-8E01-1632-F807C70B9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D259A-BAA3-48C6-00AB-D71377AFECA9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Acting under Uncertainty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D44E2-C348-1548-F051-5980F1BE6784}"/>
              </a:ext>
            </a:extLst>
          </p:cNvPr>
          <p:cNvSpPr txBox="1"/>
          <p:nvPr/>
        </p:nvSpPr>
        <p:spPr>
          <a:xfrm>
            <a:off x="452965" y="1560263"/>
            <a:ext cx="8238067" cy="49398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Agents in the real world need to handle uncertainty due to partial observability, non-determinism, or adversaries.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agent may never know for sure what state it is in now or where it will end up after a sequence of actions.</a:t>
            </a: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Say we have a rule: if toothache then problem is cavity.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 not all patients have toothaches due to cavities, so we could set up rules like:</a:t>
            </a:r>
          </a:p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toothache and ¬gum-disease and ¬filling and ...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then  problem = cavity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gets complicated. A better method:</a:t>
            </a:r>
          </a:p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toothache then problem is cavity with 0.8 probability or P(cavity | toothache) = 0.8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probability of cavity is 0.8 given toothache is observed. </a:t>
            </a:r>
          </a:p>
        </p:txBody>
      </p:sp>
    </p:spTree>
    <p:extLst>
      <p:ext uri="{BB962C8B-B14F-4D97-AF65-F5344CB8AC3E}">
        <p14:creationId xmlns:p14="http://schemas.microsoft.com/office/powerpoint/2010/main" val="2659525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8504-0432-872E-092E-D8FD16149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919FA-0446-021B-39D6-AF5ADCD12EE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A6383-9FB1-EDF0-ED9C-925FE2C399C8}"/>
              </a:ext>
            </a:extLst>
          </p:cNvPr>
          <p:cNvSpPr txBox="1"/>
          <p:nvPr/>
        </p:nvSpPr>
        <p:spPr>
          <a:xfrm>
            <a:off x="452966" y="6273240"/>
            <a:ext cx="8238067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Historically Bayes’ rule is quite useful for medical diagnosis.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260B5-AFD9-7325-7A80-93EF0A53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45255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0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14A7-212C-CFF1-3ECE-7DDB44BB9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00B42-417E-AEE0-F8AD-198BACFB596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34A4A-BFD6-D0B4-E353-693AA7DBC066}"/>
              </a:ext>
            </a:extLst>
          </p:cNvPr>
          <p:cNvSpPr txBox="1"/>
          <p:nvPr/>
        </p:nvSpPr>
        <p:spPr>
          <a:xfrm>
            <a:off x="452965" y="2759909"/>
            <a:ext cx="8238067" cy="23698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doctor performs a test that has 99% reliability, i.e., 99% of people who are sick test positive, and 99% of people who are healthy test negative.  The doctor estimates that 1% of the population is sick.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patient tests positive.  What is the chance that the patient is sick?</a:t>
            </a:r>
          </a:p>
        </p:txBody>
      </p:sp>
    </p:spTree>
    <p:extLst>
      <p:ext uri="{BB962C8B-B14F-4D97-AF65-F5344CB8AC3E}">
        <p14:creationId xmlns:p14="http://schemas.microsoft.com/office/powerpoint/2010/main" val="42763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2D136-EECA-7E25-C83B-858A88F4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6FDD9-89D0-6521-88CA-48BA9A1A9ED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A451C-0811-0642-D617-DB53E55A97FB}"/>
              </a:ext>
            </a:extLst>
          </p:cNvPr>
          <p:cNvSpPr txBox="1"/>
          <p:nvPr/>
        </p:nvSpPr>
        <p:spPr>
          <a:xfrm>
            <a:off x="452966" y="1568848"/>
            <a:ext cx="8238067" cy="495520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Problem: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 doctor performs a test that has 99% reliability, i.e., 99% of people who are sick test positive, and 99% of people who are healthy test negative.  The doctor estimates that 1% of the population is sick.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P(TP | S) = 0.99, P(¬TP | ¬S) = 0.99, P(S) = 0.01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 | TP) = P(TP | S) * P(S) / P(TP)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P(TP) = P(TP | S) P(S) + P</a:t>
            </a:r>
            <a:r>
              <a:rPr lang="en-US" sz="2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(TP | ¬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S) P(¬S) 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     = 0.99 * 0.01 + (1 – 0.99) [1 - P(¬TP | ¬S)] * (1 - 0.01)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     = 0.0198</a:t>
            </a:r>
          </a:p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 | TP) = 0.99 * 0.01 / 0.0198 = 0.50 = 50%</a:t>
            </a:r>
          </a:p>
        </p:txBody>
      </p:sp>
    </p:spTree>
    <p:extLst>
      <p:ext uri="{BB962C8B-B14F-4D97-AF65-F5344CB8AC3E}">
        <p14:creationId xmlns:p14="http://schemas.microsoft.com/office/powerpoint/2010/main" val="260390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3069-B9D1-68F9-2730-8A81F194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22D72-C282-95D8-E6E2-44EB072EDF0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9AAF1-B764-150B-9C2F-EDA51423FEEE}"/>
              </a:ext>
            </a:extLst>
          </p:cNvPr>
          <p:cNvSpPr txBox="1"/>
          <p:nvPr/>
        </p:nvSpPr>
        <p:spPr>
          <a:xfrm>
            <a:off x="452965" y="2978442"/>
            <a:ext cx="8238067" cy="20005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Problem: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Your patient comes in with a stiff neck. Suppose we know that Stiff neck is a symptom in 50% of meningitis cases. Meningitis (m) occurs in 1/50,000 patients and Stiff neck (s) occurs in 1/20 patients.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Query: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it meningitis?</a:t>
            </a:r>
          </a:p>
        </p:txBody>
      </p:sp>
    </p:spTree>
    <p:extLst>
      <p:ext uri="{BB962C8B-B14F-4D97-AF65-F5344CB8AC3E}">
        <p14:creationId xmlns:p14="http://schemas.microsoft.com/office/powerpoint/2010/main" val="374204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5424-4A13-3C43-1994-F58B1E2C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CA69B-21B6-03A1-E49C-8F2F74B8ECB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Exercise 02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44AC0-BB1B-5256-843B-671B801AA6F5}"/>
                  </a:ext>
                </a:extLst>
              </p:cNvPr>
              <p:cNvSpPr txBox="1"/>
              <p:nvPr/>
            </p:nvSpPr>
            <p:spPr>
              <a:xfrm>
                <a:off x="452965" y="1899258"/>
                <a:ext cx="8238067" cy="4308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Problem:</a:t>
                </a: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Your patient comes in with a stiff neck. Suppose we know that Stiff neck is a symptom in 50% of meningitis cases. Meningitis (m) occurs in 1/50,000 patients and Stiff neck (s) occurs in 1/20 patients.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P(s | m) = 0.50, P(m) = 1/50000, P(s) = 1/20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P(m | s) = P(s | m) * P(m) / P(s) 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= (0.50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1/50000) / (1/20)  = 0.0002 = 1/5000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So, we expect that one in 5000 patients with a stiff neck to have meningitis.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D44AC0-BB1B-5256-843B-671B801AA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899258"/>
                <a:ext cx="8238067" cy="4308872"/>
              </a:xfrm>
              <a:prstGeom prst="rect">
                <a:avLst/>
              </a:prstGeom>
              <a:blipFill>
                <a:blip r:embed="rId2"/>
                <a:stretch>
                  <a:fillRect l="-2071" t="-1983" r="-2219" b="-3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46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188E-9A21-0F5E-16E3-A622325B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551A1-0032-DEF8-44ED-C097B83C290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Summary of Probability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C14A-FD15-7482-5901-49191C276C71}"/>
              </a:ext>
            </a:extLst>
          </p:cNvPr>
          <p:cNvSpPr txBox="1"/>
          <p:nvPr/>
        </p:nvSpPr>
        <p:spPr>
          <a:xfrm>
            <a:off x="452966" y="1938895"/>
            <a:ext cx="8238067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probability:  P(A|B) = P(A ⋀ B) /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Product rule:  P(A, B) = P(A ⋀ B) = P(A | B) *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Chain rule: P(A,B,C,D) = P(A|B,C,D) * P(B|C,D) * P(C|D) * P(D)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chain rule: P(A,B|C) = P(A|B,C) P(B|C)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rule:  P(A|B) = P(B|A) * P(A) / P(B)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Bayes’ rule: P(A|B,C) = P(B|A,C) * P(A|C) / P(B|C)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Addition / Conditioning rule:</a:t>
            </a:r>
          </a:p>
          <a:p>
            <a:pPr marL="800100" lvl="1" indent="-342900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P(A) = P(A,B) + P(A,¬B)</a:t>
            </a:r>
          </a:p>
          <a:p>
            <a:pPr marL="800100" lvl="1" indent="-342900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P(A) = P(A|B) * P(B) + P(A|¬B) * P(¬B)</a:t>
            </a:r>
          </a:p>
        </p:txBody>
      </p:sp>
    </p:spTree>
    <p:extLst>
      <p:ext uri="{BB962C8B-B14F-4D97-AF65-F5344CB8AC3E}">
        <p14:creationId xmlns:p14="http://schemas.microsoft.com/office/powerpoint/2010/main" val="24125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EEDC-81BF-5C2C-8996-61051397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73DE3-61E1-0E5E-6086-6ABFC502FF6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Mistake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82562-CC49-2DED-1639-1F1A9716E53A}"/>
              </a:ext>
            </a:extLst>
          </p:cNvPr>
          <p:cNvSpPr txBox="1"/>
          <p:nvPr/>
        </p:nvSpPr>
        <p:spPr>
          <a:xfrm>
            <a:off x="452965" y="2502878"/>
            <a:ext cx="8238067" cy="26468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P(A) = 0.3, so P(¬A) = 1 – P(A) = 0.7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B) = 0.4, so P(¬A|B) = 1 – P(A | B) = 0.6, because P(A|B) + P(¬A|B) = 1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BUT,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P(A|¬B) ≠ 0.6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P(A|B) + P(A|¬B) ≠ 1</a:t>
            </a:r>
          </a:p>
        </p:txBody>
      </p:sp>
    </p:spTree>
    <p:extLst>
      <p:ext uri="{BB962C8B-B14F-4D97-AF65-F5344CB8AC3E}">
        <p14:creationId xmlns:p14="http://schemas.microsoft.com/office/powerpoint/2010/main" val="1171384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139D-DF22-B922-57A6-9254740E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8E1A1-9950-9DD6-A9EB-139EE7CAE58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E5AB30-8802-57E0-D518-56D9DB1E2CC0}"/>
                  </a:ext>
                </a:extLst>
              </p:cNvPr>
              <p:cNvSpPr txBox="1"/>
              <p:nvPr/>
            </p:nvSpPr>
            <p:spPr>
              <a:xfrm>
                <a:off x="452965" y="1745370"/>
                <a:ext cx="8238067" cy="4462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Naïve Bayes is a simple probabilistic machine learning algorithm.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predicts class probabilities using Bayes' theorem, assuming strong feature independence (Naïve assumption).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Assumes features are conditionally independent, presence or absence of one feature doesn't affect the probability of another feature, given the class.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Find the value of class/diagnosis variable </a:t>
                </a:r>
                <a:r>
                  <a:rPr lang="en-US" sz="20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that is most likely given evidence/measurements/attributes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Try all possible values of </a:t>
                </a:r>
                <a:r>
                  <a:rPr lang="en-US" sz="20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and pick the value that gives the maximum probability. </a:t>
                </a: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But denominator,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P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is a constant for all values of </a:t>
                </a:r>
                <a:r>
                  <a:rPr lang="en-US" sz="20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Y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does not affect which value of Y is best.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E5AB30-8802-57E0-D518-56D9DB1E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745370"/>
                <a:ext cx="8238067" cy="4462760"/>
              </a:xfrm>
              <a:prstGeom prst="rect">
                <a:avLst/>
              </a:prstGeom>
              <a:blipFill>
                <a:blip r:embed="rId2"/>
                <a:stretch>
                  <a:fillRect l="-1775" t="-1366" r="-1849" b="-3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86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B168-BFB7-2447-F536-8387FDD0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6B8530-D52A-2315-A52E-C36D2F84626A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551214-CC4D-9DF5-905B-8ACC19794833}"/>
                  </a:ext>
                </a:extLst>
              </p:cNvPr>
              <p:cNvSpPr txBox="1"/>
              <p:nvPr/>
            </p:nvSpPr>
            <p:spPr>
              <a:xfrm>
                <a:off x="452965" y="2026227"/>
                <a:ext cx="8238067" cy="4183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⋯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Na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ï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ve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assumption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Constant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for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all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classes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For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given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instance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s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⋯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compute</m:t>
                      </m:r>
                    </m:oMath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argma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551214-CC4D-9DF5-905B-8ACC19794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2026227"/>
                <a:ext cx="8238067" cy="4183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992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8F923-CADF-A057-FE8C-8107EE56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183B8-2BDF-DAC0-1043-1D293B6698B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9FE25D-E298-E83C-A339-BCA7038D130A}"/>
                  </a:ext>
                </a:extLst>
              </p:cNvPr>
              <p:cNvSpPr txBox="1"/>
              <p:nvPr/>
            </p:nvSpPr>
            <p:spPr>
              <a:xfrm>
                <a:off x="452963" y="3335867"/>
                <a:ext cx="8238067" cy="2321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argma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argma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𝑙𝑜𝑔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j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𝑙𝑜𝑔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9FE25D-E298-E83C-A339-BCA7038D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3335867"/>
                <a:ext cx="8238067" cy="2321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32E6C7-CA1E-6EC2-9ABE-0804B7DDC52C}"/>
              </a:ext>
            </a:extLst>
          </p:cNvPr>
          <p:cNvSpPr txBox="1"/>
          <p:nvPr/>
        </p:nvSpPr>
        <p:spPr>
          <a:xfrm>
            <a:off x="452962" y="2308080"/>
            <a:ext cx="823806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probabilities can be very, very small, so instead use logarithms to avoid underflow:</a:t>
            </a:r>
          </a:p>
        </p:txBody>
      </p:sp>
    </p:spTree>
    <p:extLst>
      <p:ext uri="{BB962C8B-B14F-4D97-AF65-F5344CB8AC3E}">
        <p14:creationId xmlns:p14="http://schemas.microsoft.com/office/powerpoint/2010/main" val="132683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87364-A7DB-25E1-6318-FB4DA30E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5B520-ABCB-8814-8275-5E39E20249F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Uncertainty in the World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5A5F3-0BE8-383E-08A0-C151BC41A82C}"/>
              </a:ext>
            </a:extLst>
          </p:cNvPr>
          <p:cNvSpPr txBox="1"/>
          <p:nvPr/>
        </p:nvSpPr>
        <p:spPr>
          <a:xfrm>
            <a:off x="452965" y="1830247"/>
            <a:ext cx="8238067" cy="43088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True uncertainty: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rules are probabilistic in nature.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 quantum mechanics, rolling dice, flipping a coin.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Laziness: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too hard to determine exception-less rules.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Takes too much work to determine all the relevant factors.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Too hard to use the enormous rules that result.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Theoretical ignorance: 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don't know all the rules.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Problem domain has no complete, consistent theory (e.g., medical diagnosis).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Practical ignorance: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do know all the rules.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Haven't collected all relevant information for a particular case. </a:t>
            </a:r>
          </a:p>
        </p:txBody>
      </p:sp>
    </p:spTree>
    <p:extLst>
      <p:ext uri="{BB962C8B-B14F-4D97-AF65-F5344CB8AC3E}">
        <p14:creationId xmlns:p14="http://schemas.microsoft.com/office/powerpoint/2010/main" val="3091257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1853-FF20-8408-9036-06F963B2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74F5C-8730-BC12-1479-DD92A2EACD8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1D3EDE-9BE8-EBED-AB52-C0FF006B7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39108"/>
              </p:ext>
            </p:extLst>
          </p:nvPr>
        </p:nvGraphicFramePr>
        <p:xfrm>
          <a:off x="452965" y="1655391"/>
          <a:ext cx="8238067" cy="4688205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630767">
                  <a:extLst>
                    <a:ext uri="{9D8B030D-6E8A-4147-A177-3AD203B41FA5}">
                      <a16:colId xmlns:a16="http://schemas.microsoft.com/office/drawing/2014/main" val="117268046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1256288499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10183265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953689590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82425044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ID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Weather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Temperature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Humidity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Class (Play)</a:t>
                      </a:r>
                      <a:endParaRPr lang="en-US" sz="18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50267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978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29985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8974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31184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5144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700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4679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82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60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8018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968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435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4035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8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5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81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8079-BBE6-D45C-9207-53C72102C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91B3F9-23DF-2E08-52F6-E2D8BC8C80D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Training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2CEB3-C5B1-3054-CD48-1DD6CC434374}"/>
              </a:ext>
            </a:extLst>
          </p:cNvPr>
          <p:cNvSpPr txBox="1"/>
          <p:nvPr/>
        </p:nvSpPr>
        <p:spPr>
          <a:xfrm>
            <a:off x="452964" y="1453717"/>
            <a:ext cx="8238067" cy="6924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0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Priors: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Count occurrences of each class: P(Yes) = 9/14, P(No) = 5/14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BBF193-3D98-B16A-9DB0-69B8BB367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19464"/>
              </p:ext>
            </p:extLst>
          </p:nvPr>
        </p:nvGraphicFramePr>
        <p:xfrm>
          <a:off x="1997071" y="2396063"/>
          <a:ext cx="5149851" cy="419958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394309">
                  <a:extLst>
                    <a:ext uri="{9D8B030D-6E8A-4147-A177-3AD203B41FA5}">
                      <a16:colId xmlns:a16="http://schemas.microsoft.com/office/drawing/2014/main" val="1172680466"/>
                    </a:ext>
                  </a:extLst>
                </a:gridCol>
                <a:gridCol w="999635">
                  <a:extLst>
                    <a:ext uri="{9D8B030D-6E8A-4147-A177-3AD203B41FA5}">
                      <a16:colId xmlns:a16="http://schemas.microsoft.com/office/drawing/2014/main" val="1256288499"/>
                    </a:ext>
                  </a:extLst>
                </a:gridCol>
                <a:gridCol w="1480818">
                  <a:extLst>
                    <a:ext uri="{9D8B030D-6E8A-4147-A177-3AD203B41FA5}">
                      <a16:colId xmlns:a16="http://schemas.microsoft.com/office/drawing/2014/main" val="2010183265"/>
                    </a:ext>
                  </a:extLst>
                </a:gridCol>
                <a:gridCol w="988772">
                  <a:extLst>
                    <a:ext uri="{9D8B030D-6E8A-4147-A177-3AD203B41FA5}">
                      <a16:colId xmlns:a16="http://schemas.microsoft.com/office/drawing/2014/main" val="2953689590"/>
                    </a:ext>
                  </a:extLst>
                </a:gridCol>
                <a:gridCol w="1286317">
                  <a:extLst>
                    <a:ext uri="{9D8B030D-6E8A-4147-A177-3AD203B41FA5}">
                      <a16:colId xmlns:a16="http://schemas.microsoft.com/office/drawing/2014/main" val="282425044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ID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Weather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Temperature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Humidity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accent6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Class (Play)</a:t>
                      </a:r>
                      <a:endParaRPr lang="en-US" sz="1600" b="0" kern="100" dirty="0">
                        <a:solidFill>
                          <a:schemeClr val="accent6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50267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74978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29985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8974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31184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5144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1700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4679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826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9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Cool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60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10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8018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11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Sunny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9682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12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435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13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Overcast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Hot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Normal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rgbClr val="0070C0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Yes</a:t>
                      </a:r>
                      <a:endParaRPr lang="en-US" sz="1600" b="0" kern="100" dirty="0">
                        <a:solidFill>
                          <a:srgbClr val="0070C0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4035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14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Rainy</a:t>
                      </a:r>
                      <a:endParaRPr lang="en-US" sz="1600" b="0" kern="10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Mild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High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No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5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850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0636-3027-023A-8829-25A9C1C0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3EDD-9209-88FF-16D8-1EBBC63BE8F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Training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2EB41-F524-677D-1D74-D5D0F13AD853}"/>
              </a:ext>
            </a:extLst>
          </p:cNvPr>
          <p:cNvSpPr txBox="1"/>
          <p:nvPr/>
        </p:nvSpPr>
        <p:spPr>
          <a:xfrm>
            <a:off x="452966" y="1520863"/>
            <a:ext cx="8238067" cy="49244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000" u="sng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Likelihood: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feature given a class, compute conditional probabilities: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Weather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P(Sunny | Yes) = 2/9, P(Sunny | No) = 3/5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P(Overcast | Yes) = 4/9, P(Overcast | No) = 0/9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P(Rainy | Yes) = 3/9, P(Rainy | No) = 2/5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Temperature: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P(Hot | Yes) = 2/9, P(Hot | No) = 2/5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P(Mild | yes) = 4/9, P(Mild | no) = 2/5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P(Cool | Yes) = 3/9, P(Cool | No) = 1/5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Humidity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P(High | Yes) = 3/9, P(High | No) = 3/5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P(Normal | Yes) = 6/9, P(Normal | No) = 2/5</a:t>
            </a:r>
          </a:p>
        </p:txBody>
      </p:sp>
    </p:spTree>
    <p:extLst>
      <p:ext uri="{BB962C8B-B14F-4D97-AF65-F5344CB8AC3E}">
        <p14:creationId xmlns:p14="http://schemas.microsoft.com/office/powerpoint/2010/main" val="3925200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1E97-D756-F184-C30E-08629B3B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6AD22-0B72-06D0-9745-5CBDD96AD38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52ABD-7322-D1C5-44BB-FC9283569FE1}"/>
                  </a:ext>
                </a:extLst>
              </p:cNvPr>
              <p:cNvSpPr txBox="1"/>
              <p:nvPr/>
            </p:nvSpPr>
            <p:spPr>
              <a:xfrm>
                <a:off x="452966" y="1405795"/>
                <a:ext cx="8238067" cy="1077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u="sng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A new instance: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Weather = Sunny, Temperature = Cool, Humidity = High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What is the predicted class?, i.e.,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Serif" panose="02000603000000000000" pitchFamily="2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MU Serif" panose="02000603000000000000" pitchFamily="2" charset="0"/>
                  </a:rPr>
                  <a:t> | Sunny, Cool, High) 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52ABD-7322-D1C5-44BB-FC9283569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1405795"/>
                <a:ext cx="8238067" cy="1077218"/>
              </a:xfrm>
              <a:prstGeom prst="rect">
                <a:avLst/>
              </a:prstGeom>
              <a:blipFill>
                <a:blip r:embed="rId2"/>
                <a:stretch>
                  <a:fillRect l="-1849" t="-7386" b="-1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81FF50-6960-E2C9-2C4D-CA6475A27EDC}"/>
                  </a:ext>
                </a:extLst>
              </p:cNvPr>
              <p:cNvSpPr txBox="1"/>
              <p:nvPr/>
            </p:nvSpPr>
            <p:spPr>
              <a:xfrm>
                <a:off x="452964" y="2819791"/>
                <a:ext cx="8238067" cy="11866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Yes</m:t>
                          </m:r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Sunny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Cool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High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Yes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Sunny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Cool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High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14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=0.0159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81FF50-6960-E2C9-2C4D-CA6475A2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4" y="2819791"/>
                <a:ext cx="8238067" cy="1186672"/>
              </a:xfrm>
              <a:prstGeom prst="rect">
                <a:avLst/>
              </a:prstGeom>
              <a:blipFill>
                <a:blip r:embed="rId3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7BB0A-97D9-EB95-EE5F-4DACD5E327C0}"/>
                  </a:ext>
                </a:extLst>
              </p:cNvPr>
              <p:cNvSpPr txBox="1"/>
              <p:nvPr/>
            </p:nvSpPr>
            <p:spPr>
              <a:xfrm>
                <a:off x="452963" y="4343241"/>
                <a:ext cx="8238067" cy="1220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No</m:t>
                          </m:r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Sunny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Cool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High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No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Sunny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No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Cool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No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High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No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14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=0.0257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α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7BB0A-97D9-EB95-EE5F-4DACD5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4343241"/>
                <a:ext cx="8238067" cy="1220334"/>
              </a:xfrm>
              <a:prstGeom prst="rect">
                <a:avLst/>
              </a:prstGeom>
              <a:blipFill>
                <a:blip r:embed="rId4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3C039-6E1B-18A4-B91F-FA35BDE129B7}"/>
                  </a:ext>
                </a:extLst>
              </p:cNvPr>
              <p:cNvSpPr txBox="1"/>
              <p:nvPr/>
            </p:nvSpPr>
            <p:spPr>
              <a:xfrm>
                <a:off x="452962" y="5900353"/>
                <a:ext cx="823806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Since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say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No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Yes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herefore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classifier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predicts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m:rPr>
                          <m:nor/>
                        </m:rPr>
                        <a:rPr lang="en-US" sz="2000" b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13C039-6E1B-18A4-B91F-FA35BDE12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2" y="5900353"/>
                <a:ext cx="8238067" cy="615553"/>
              </a:xfrm>
              <a:prstGeom prst="rect">
                <a:avLst/>
              </a:prstGeom>
              <a:blipFill>
                <a:blip r:embed="rId5"/>
                <a:stretch>
                  <a:fillRect l="-1036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63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DF38-92CB-0BD7-8074-78827A3A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000AFA-135D-179B-72B0-F3DCA5E68AF2}"/>
                  </a:ext>
                </a:extLst>
              </p:cNvPr>
              <p:cNvSpPr txBox="1"/>
              <p:nvPr/>
            </p:nvSpPr>
            <p:spPr>
              <a:xfrm>
                <a:off x="452965" y="1684306"/>
                <a:ext cx="8238067" cy="4751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Unseen event problem: Training data may not include some cases for which conditional probability is 0. 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Just because a value doesn’t occur in the training set doesn’t mean it will never occur.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“Add-1 Smoothing” 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ensures that every conditional probability &gt; 0 by pretending that you’ve seen each attribute’s value 1 extra time where m is the number of possible values for attribute X.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Similarly count prior probabilities by adding extra 1 where N is the dataset size and k is the total number of classes.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+1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000AFA-135D-179B-72B0-F3DCA5E6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1684306"/>
                <a:ext cx="8238067" cy="4751942"/>
              </a:xfrm>
              <a:prstGeom prst="rect">
                <a:avLst/>
              </a:prstGeom>
              <a:blipFill>
                <a:blip r:embed="rId2"/>
                <a:stretch>
                  <a:fillRect l="-1923" t="-1538" r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7EE8A7-C8D7-3C01-604D-91D1FDF0B5D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Classifier: Smoothing</a:t>
            </a:r>
          </a:p>
        </p:txBody>
      </p:sp>
    </p:spTree>
    <p:extLst>
      <p:ext uri="{BB962C8B-B14F-4D97-AF65-F5344CB8AC3E}">
        <p14:creationId xmlns:p14="http://schemas.microsoft.com/office/powerpoint/2010/main" val="2264285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FAFEA-5941-35E8-765B-C184989C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86341C-082F-3526-8495-ECE218D773B0}"/>
                  </a:ext>
                </a:extLst>
              </p:cNvPr>
              <p:cNvSpPr txBox="1"/>
              <p:nvPr/>
            </p:nvSpPr>
            <p:spPr>
              <a:xfrm>
                <a:off x="452965" y="2508223"/>
                <a:ext cx="8238067" cy="2934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Instead of adding 1, add a positive real number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𝛿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called </a:t>
                </a:r>
                <a:r>
                  <a:rPr lang="en-US" sz="2200" dirty="0">
                    <a:solidFill>
                      <a:schemeClr val="accent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Laplace smoothing</a:t>
                </a: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0&lt;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&lt;1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X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c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CMU Serif" panose="02000603000000000000" pitchFamily="2" charset="0"/>
                                      <a:cs typeface="CMU Serif" panose="020006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342900" indent="-342900" algn="just">
                  <a:spcAft>
                    <a:spcPts val="1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Similarly count prior probabilities by adding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𝛿</m:t>
                    </m:r>
                  </m:oMath>
                </a14:m>
                <a:r>
                  <a:rPr lang="en-US" sz="22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 </a:t>
                </a:r>
              </a:p>
              <a:p>
                <a:pPr algn="just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Y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count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Y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MU Serif" panose="02000603000000000000" pitchFamily="2" charset="0"/>
                                  <a:cs typeface="CMU Serif" panose="02000603000000000000" pitchFamily="2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86341C-082F-3526-8495-ECE218D7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" y="2508223"/>
                <a:ext cx="8238067" cy="2934778"/>
              </a:xfrm>
              <a:prstGeom prst="rect">
                <a:avLst/>
              </a:prstGeom>
              <a:blipFill>
                <a:blip r:embed="rId2"/>
                <a:stretch>
                  <a:fillRect l="-1923" t="-1660" r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189CD0-E48D-7E2D-4AAA-E2F75640873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Laplace Smoothing</a:t>
            </a:r>
          </a:p>
        </p:txBody>
      </p:sp>
    </p:spTree>
    <p:extLst>
      <p:ext uri="{BB962C8B-B14F-4D97-AF65-F5344CB8AC3E}">
        <p14:creationId xmlns:p14="http://schemas.microsoft.com/office/powerpoint/2010/main" val="828890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D21A-4480-71E9-4C6B-B59F1BFF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61193-1246-45B7-D5B2-18E02F4027F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D3681-2A26-E08C-5EA8-D03A7EDC53A9}"/>
              </a:ext>
            </a:extLst>
          </p:cNvPr>
          <p:cNvSpPr txBox="1"/>
          <p:nvPr/>
        </p:nvSpPr>
        <p:spPr>
          <a:xfrm>
            <a:off x="452966" y="2003574"/>
            <a:ext cx="8238067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assumes all features are conditionally independent given the class label.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has a simple structure with the class variable as the parent and features as independent children.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 is a generalized version of Naïve Bayes without the independence assumption.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 uses a Directed Acyclic Graph (DAG) to represent dependencies among variables.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more flexible graph-based representation where nodes are variables, and edges represent probabilistic dependencies.</a:t>
            </a:r>
          </a:p>
        </p:txBody>
      </p:sp>
    </p:spTree>
    <p:extLst>
      <p:ext uri="{BB962C8B-B14F-4D97-AF65-F5344CB8AC3E}">
        <p14:creationId xmlns:p14="http://schemas.microsoft.com/office/powerpoint/2010/main" val="1820921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8F832-774B-8D92-FC73-875AA70C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B8723-B04B-498D-8CB3-4AF52804BB79}"/>
              </a:ext>
            </a:extLst>
          </p:cNvPr>
          <p:cNvSpPr txBox="1"/>
          <p:nvPr/>
        </p:nvSpPr>
        <p:spPr>
          <a:xfrm>
            <a:off x="452965" y="2003573"/>
            <a:ext cx="8238067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 used in expert systems, medical diagnosis, fraud detection, and decision-making applications.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more expressive, models dependencies explicitly, handles missing data well.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However, it  is computationally more expensive, requires expert knowledge or large datasets to define dependencies correctly.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also referred to as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Belief Net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Belief Network (BBN)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all synonyms for Bayesian Networks.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Naïve Bayes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a restricted form of a Bayesian Network that assumes strict feature independence given the class.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BD9E1-C4FF-AB7E-A141-5210039C530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</p:spTree>
    <p:extLst>
      <p:ext uri="{BB962C8B-B14F-4D97-AF65-F5344CB8AC3E}">
        <p14:creationId xmlns:p14="http://schemas.microsoft.com/office/powerpoint/2010/main" val="1592430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03B0-21F9-7818-6310-913B0B623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A53E70-D05D-F650-D137-30C807A4EF9E}"/>
              </a:ext>
            </a:extLst>
          </p:cNvPr>
          <p:cNvSpPr txBox="1"/>
          <p:nvPr/>
        </p:nvSpPr>
        <p:spPr>
          <a:xfrm>
            <a:off x="452964" y="1672162"/>
            <a:ext cx="8238067" cy="31393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Nodes: Random variables (with domains)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Random variables can be dependent, but conditionally independent.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Arcs: interactions between nodes.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Indicate “direct influence” between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Encode conditional independence: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P(J, M | A) = P(J | A) * P(M | A)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32A1A5-BB97-5D6C-5E28-484E398B351B}"/>
              </a:ext>
            </a:extLst>
          </p:cNvPr>
          <p:cNvGrpSpPr/>
          <p:nvPr/>
        </p:nvGrpSpPr>
        <p:grpSpPr>
          <a:xfrm>
            <a:off x="3749038" y="5097534"/>
            <a:ext cx="1645920" cy="1516996"/>
            <a:chOff x="3718561" y="5038268"/>
            <a:chExt cx="1645920" cy="15169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9FBEC93-CDC4-E551-BA81-784E5183B810}"/>
                </a:ext>
              </a:extLst>
            </p:cNvPr>
            <p:cNvSpPr/>
            <p:nvPr/>
          </p:nvSpPr>
          <p:spPr>
            <a:xfrm>
              <a:off x="4267201" y="5038268"/>
              <a:ext cx="548640" cy="548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168705-192D-29C1-6B21-C73C2308C7D2}"/>
                </a:ext>
              </a:extLst>
            </p:cNvPr>
            <p:cNvSpPr/>
            <p:nvPr/>
          </p:nvSpPr>
          <p:spPr>
            <a:xfrm>
              <a:off x="3718561" y="6006624"/>
              <a:ext cx="548640" cy="548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608E7B-F6E9-F853-851C-30AB12B12F57}"/>
                </a:ext>
              </a:extLst>
            </p:cNvPr>
            <p:cNvSpPr/>
            <p:nvPr/>
          </p:nvSpPr>
          <p:spPr>
            <a:xfrm>
              <a:off x="4815841" y="6006624"/>
              <a:ext cx="548640" cy="548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66552E-3C6C-EDF5-193C-A1B10B780F5F}"/>
                </a:ext>
              </a:extLst>
            </p:cNvPr>
            <p:cNvCxnSpPr>
              <a:cxnSpLocks/>
              <a:stCxn id="4" idx="3"/>
              <a:endCxn id="5" idx="0"/>
            </p:cNvCxnSpPr>
            <p:nvPr/>
          </p:nvCxnSpPr>
          <p:spPr>
            <a:xfrm flipH="1">
              <a:off x="3992881" y="5506562"/>
              <a:ext cx="354666" cy="500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318AFA-5B97-6D54-BDD1-175644EFC0CA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4735495" y="5506562"/>
              <a:ext cx="354666" cy="5000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9CF3EB7-94E1-2816-B34D-92851D01EC10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</p:spTree>
    <p:extLst>
      <p:ext uri="{BB962C8B-B14F-4D97-AF65-F5344CB8AC3E}">
        <p14:creationId xmlns:p14="http://schemas.microsoft.com/office/powerpoint/2010/main" val="289264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C984-B772-2FB5-CCF2-9242FE01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8887900-FED0-D7B5-E603-2789A59A703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Bayesian Network (Bayes’ Net)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828BB8-1DB0-258E-946D-D42FE62F28B9}"/>
              </a:ext>
            </a:extLst>
          </p:cNvPr>
          <p:cNvGrpSpPr/>
          <p:nvPr/>
        </p:nvGrpSpPr>
        <p:grpSpPr>
          <a:xfrm>
            <a:off x="1930399" y="2373843"/>
            <a:ext cx="5283200" cy="3185160"/>
            <a:chOff x="1657265" y="2373842"/>
            <a:chExt cx="5283200" cy="3185160"/>
          </a:xfrm>
        </p:grpSpPr>
        <p:sp>
          <p:nvSpPr>
            <p:cNvPr id="18" name="Rounded Rectangular Callout 18">
              <a:extLst>
                <a:ext uri="{FF2B5EF4-FFF2-40B4-BE49-F238E27FC236}">
                  <a16:creationId xmlns:a16="http://schemas.microsoft.com/office/drawing/2014/main" id="{399A2354-1616-51FC-3D59-09F6F2371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266" y="2373842"/>
              <a:ext cx="1464733" cy="962025"/>
            </a:xfrm>
            <a:prstGeom prst="wedgeRoundRectCallout">
              <a:avLst>
                <a:gd name="adj1" fmla="val 66493"/>
                <a:gd name="adj2" fmla="val -8464"/>
                <a:gd name="adj3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Diagnostic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variables</a:t>
              </a:r>
            </a:p>
          </p:txBody>
        </p: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2D3E4FA0-5C15-3F3A-51BB-4CF2986F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265" y="4596977"/>
              <a:ext cx="1464733" cy="962025"/>
            </a:xfrm>
            <a:prstGeom prst="wedgeRoundRectCallout">
              <a:avLst>
                <a:gd name="adj1" fmla="val 64759"/>
                <a:gd name="adj2" fmla="val 9137"/>
                <a:gd name="adj3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Evidence variables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920B0D7-D184-569F-73CC-42E35ACFF8C9}"/>
                </a:ext>
              </a:extLst>
            </p:cNvPr>
            <p:cNvGrpSpPr/>
            <p:nvPr/>
          </p:nvGrpSpPr>
          <p:grpSpPr>
            <a:xfrm>
              <a:off x="3456601" y="2373842"/>
              <a:ext cx="3483864" cy="3185160"/>
              <a:chOff x="3776951" y="2373842"/>
              <a:chExt cx="3483864" cy="3185160"/>
            </a:xfrm>
          </p:grpSpPr>
          <p:sp>
            <p:nvSpPr>
              <p:cNvPr id="2" name="Oval 3">
                <a:extLst>
                  <a:ext uri="{FF2B5EF4-FFF2-40B4-BE49-F238E27FC236}">
                    <a16:creationId xmlns:a16="http://schemas.microsoft.com/office/drawing/2014/main" id="{F1D94672-FEA1-43BA-A454-FCB7AAB67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4351" y="23738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Allergy</a:t>
                </a:r>
              </a:p>
            </p:txBody>
          </p:sp>
          <p:sp>
            <p:nvSpPr>
              <p:cNvPr id="7" name="Oval 9">
                <a:extLst>
                  <a:ext uri="{FF2B5EF4-FFF2-40B4-BE49-F238E27FC236}">
                    <a16:creationId xmlns:a16="http://schemas.microsoft.com/office/drawing/2014/main" id="{86465C6D-6E90-4056-71BE-F2068FE17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651" y="35549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Sinus</a:t>
                </a:r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F38C8C0A-F48D-4CA5-286B-706494AA5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4351" y="47360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Headache</a:t>
                </a:r>
              </a:p>
            </p:txBody>
          </p:sp>
          <p:sp>
            <p:nvSpPr>
              <p:cNvPr id="14" name="Oval 14">
                <a:extLst>
                  <a:ext uri="{FF2B5EF4-FFF2-40B4-BE49-F238E27FC236}">
                    <a16:creationId xmlns:a16="http://schemas.microsoft.com/office/drawing/2014/main" id="{D101ACD9-82EC-AA69-6A4C-2BD0843DB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951" y="47360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Runny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Nose</a:t>
                </a:r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7F6FBCDC-2B8D-6376-1B0F-A3DF6EE6E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951" y="2373842"/>
                <a:ext cx="1426464" cy="82296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Flu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6D5FF63-A78B-6E72-DBA4-4DB2332AE0E2}"/>
                  </a:ext>
                </a:extLst>
              </p:cNvPr>
              <p:cNvCxnSpPr>
                <a:cxnSpLocks/>
                <a:stCxn id="15" idx="4"/>
                <a:endCxn id="7" idx="1"/>
              </p:cNvCxnSpPr>
              <p:nvPr/>
            </p:nvCxnSpPr>
            <p:spPr>
              <a:xfrm>
                <a:off x="4490183" y="319680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6EB20FF-DC65-F77E-C544-35E3B6EB0D49}"/>
                  </a:ext>
                </a:extLst>
              </p:cNvPr>
              <p:cNvCxnSpPr>
                <a:cxnSpLocks/>
                <a:stCxn id="2" idx="4"/>
                <a:endCxn id="7" idx="7"/>
              </p:cNvCxnSpPr>
              <p:nvPr/>
            </p:nvCxnSpPr>
            <p:spPr>
              <a:xfrm flipH="1">
                <a:off x="6023214" y="319680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DD09C33-F8AA-3DEF-8E89-31129991FB60}"/>
                  </a:ext>
                </a:extLst>
              </p:cNvPr>
              <p:cNvCxnSpPr>
                <a:cxnSpLocks/>
                <a:stCxn id="7" idx="5"/>
                <a:endCxn id="13" idx="0"/>
              </p:cNvCxnSpPr>
              <p:nvPr/>
            </p:nvCxnSpPr>
            <p:spPr>
              <a:xfrm>
                <a:off x="6023214" y="425738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F3ED3E6-9FD0-E3C4-5B4C-735EC8D68E59}"/>
                  </a:ext>
                </a:extLst>
              </p:cNvPr>
              <p:cNvCxnSpPr>
                <a:cxnSpLocks/>
                <a:stCxn id="7" idx="3"/>
                <a:endCxn id="14" idx="0"/>
              </p:cNvCxnSpPr>
              <p:nvPr/>
            </p:nvCxnSpPr>
            <p:spPr>
              <a:xfrm flipH="1">
                <a:off x="4490183" y="4257382"/>
                <a:ext cx="524369" cy="4786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403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868C-1281-65CE-4370-396E0CF6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68248-DBC8-0D61-B419-15FD873CF78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Notion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FFD91-696C-BD4A-7B85-A48B55292A4F}"/>
              </a:ext>
            </a:extLst>
          </p:cNvPr>
          <p:cNvSpPr txBox="1"/>
          <p:nvPr/>
        </p:nvSpPr>
        <p:spPr>
          <a:xfrm>
            <a:off x="452965" y="2510121"/>
            <a:ext cx="8238067" cy="264687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theory serves as a formal means for: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Representing and reasoning with uncertain knowledge.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Modeling degrees of belief in a proposition (event, conclusion, diagnosis, etc.)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 is the “language” of uncertainty.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key modeling tool in modern AI. </a:t>
            </a:r>
          </a:p>
        </p:txBody>
      </p:sp>
    </p:spTree>
    <p:extLst>
      <p:ext uri="{BB962C8B-B14F-4D97-AF65-F5344CB8AC3E}">
        <p14:creationId xmlns:p14="http://schemas.microsoft.com/office/powerpoint/2010/main" val="3365596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FB9CD-EB0A-599D-7A0E-91C770F0583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93B30-748B-10DF-72A4-85F28230F322}"/>
              </a:ext>
            </a:extLst>
          </p:cNvPr>
          <p:cNvSpPr txBox="1"/>
          <p:nvPr/>
        </p:nvSpPr>
        <p:spPr>
          <a:xfrm>
            <a:off x="452965" y="1483353"/>
            <a:ext cx="8238067" cy="495520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12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Let’s say we have 5 random variables: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B, E are independent.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 is directly influenced by only A (i.e., J is conditionally independent of B, E, M, given A)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is directly influenced by only A (i.e., M is conditionally independent of B, E, J, given A)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Oval 1029"/>
          <p:cNvSpPr>
            <a:spLocks noChangeArrowheads="1"/>
          </p:cNvSpPr>
          <p:nvPr/>
        </p:nvSpPr>
        <p:spPr bwMode="auto">
          <a:xfrm>
            <a:off x="952499" y="29575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9942" name="Oval 1030"/>
          <p:cNvSpPr>
            <a:spLocks noChangeArrowheads="1"/>
          </p:cNvSpPr>
          <p:nvPr/>
        </p:nvSpPr>
        <p:spPr bwMode="auto">
          <a:xfrm>
            <a:off x="2781299" y="29575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9943" name="Oval 1031"/>
          <p:cNvSpPr>
            <a:spLocks noChangeArrowheads="1"/>
          </p:cNvSpPr>
          <p:nvPr/>
        </p:nvSpPr>
        <p:spPr bwMode="auto">
          <a:xfrm>
            <a:off x="1866899" y="40243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9944" name="Oval 1036"/>
          <p:cNvSpPr>
            <a:spLocks noChangeArrowheads="1"/>
          </p:cNvSpPr>
          <p:nvPr/>
        </p:nvSpPr>
        <p:spPr bwMode="auto">
          <a:xfrm>
            <a:off x="952499" y="50911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9945" name="Oval 1038"/>
          <p:cNvSpPr>
            <a:spLocks noChangeArrowheads="1"/>
          </p:cNvSpPr>
          <p:nvPr/>
        </p:nvSpPr>
        <p:spPr bwMode="auto">
          <a:xfrm>
            <a:off x="2781299" y="5091177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DB8C7-C4BB-3F52-60A6-73D6534CFD58}"/>
              </a:ext>
            </a:extLst>
          </p:cNvPr>
          <p:cNvSpPr txBox="1"/>
          <p:nvPr/>
        </p:nvSpPr>
        <p:spPr>
          <a:xfrm>
            <a:off x="4686300" y="3482791"/>
            <a:ext cx="4004732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BE4D9-B831-3D5D-4574-33B1B5D9D42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2FFFD-A01A-2F51-9080-5F2646DFF543}"/>
              </a:ext>
            </a:extLst>
          </p:cNvPr>
          <p:cNvSpPr txBox="1"/>
          <p:nvPr/>
        </p:nvSpPr>
        <p:spPr>
          <a:xfrm>
            <a:off x="452965" y="1605102"/>
            <a:ext cx="8238067" cy="6924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Step 1: Add variables.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the variables you want to include in the Bayes Net. 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5B7460-3A42-9CFB-7ACF-A81CE7045C6A}"/>
              </a:ext>
            </a:extLst>
          </p:cNvPr>
          <p:cNvSpPr txBox="1"/>
          <p:nvPr/>
        </p:nvSpPr>
        <p:spPr>
          <a:xfrm>
            <a:off x="452965" y="1549961"/>
            <a:ext cx="8238067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Step 2: Add directed edges 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graph must be acyclic 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node X is given parents Q1, …, Qm, you are saying that any variable that’s not a descendant of X is conditionally independent of X given Q1, …, Qm.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72180-A7A8-4A94-40BB-8D07CB351EF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5" name="Oval 1029">
            <a:extLst>
              <a:ext uri="{FF2B5EF4-FFF2-40B4-BE49-F238E27FC236}">
                <a16:creationId xmlns:a16="http://schemas.microsoft.com/office/drawing/2014/main" id="{54B50398-37C8-9039-03C1-623D93C97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032" y="36152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1030">
            <a:extLst>
              <a:ext uri="{FF2B5EF4-FFF2-40B4-BE49-F238E27FC236}">
                <a16:creationId xmlns:a16="http://schemas.microsoft.com/office/drawing/2014/main" id="{B6688DC0-86CC-2171-31E1-EA36BF945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832" y="36152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Oval 1031">
            <a:extLst>
              <a:ext uri="{FF2B5EF4-FFF2-40B4-BE49-F238E27FC236}">
                <a16:creationId xmlns:a16="http://schemas.microsoft.com/office/drawing/2014/main" id="{449DF4E2-17CA-4512-8FF9-D6A62020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432" y="46820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1036">
            <a:extLst>
              <a:ext uri="{FF2B5EF4-FFF2-40B4-BE49-F238E27FC236}">
                <a16:creationId xmlns:a16="http://schemas.microsoft.com/office/drawing/2014/main" id="{FD1561E3-0E40-1954-C7FB-C70D628E1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032" y="57488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1038">
            <a:extLst>
              <a:ext uri="{FF2B5EF4-FFF2-40B4-BE49-F238E27FC236}">
                <a16:creationId xmlns:a16="http://schemas.microsoft.com/office/drawing/2014/main" id="{FFACE90A-C215-356E-D11D-8218D007F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832" y="5748868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4A3DE1-A225-5D92-CA1A-54E71333F079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1718358" y="41355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E4AA4-C81E-0BA2-6FE8-001EAABC7D71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632758" y="41355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E8F743-FB40-DE7E-6F1A-AFD6720000F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1718358" y="52023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B711AB-8695-0D30-FFCC-0C76F055DD53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2632758" y="5202394"/>
            <a:ext cx="483348" cy="635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7E09DA-CC9F-E98A-3A63-0575420F28E3}"/>
              </a:ext>
            </a:extLst>
          </p:cNvPr>
          <p:cNvSpPr txBox="1"/>
          <p:nvPr/>
        </p:nvSpPr>
        <p:spPr>
          <a:xfrm>
            <a:off x="4690537" y="4056097"/>
            <a:ext cx="4004732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452966" y="3271349"/>
            <a:ext cx="1447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P(B) = 0.001</a:t>
            </a: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452966" y="4237279"/>
            <a:ext cx="232410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B, E) = 0.95 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B, ¬E) = 0.94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¬B, E) = 0.29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 | ¬B, ¬E) = 0.001</a:t>
            </a: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4587764" y="3267179"/>
            <a:ext cx="13901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P(E) = 0.002</a:t>
            </a:r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452966" y="6152696"/>
            <a:ext cx="16001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P(J|A) = 0.9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P(J|¬A) = 0.05</a:t>
            </a: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4571999" y="6152697"/>
            <a:ext cx="16818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P(M|A) = 0.7</a:t>
            </a:r>
          </a:p>
          <a:p>
            <a:r>
              <a:rPr lang="en-US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P(M|¬A) = 0.01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9999D-012B-F44D-B1A4-C21F6815A14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458E9-BBC9-78AD-B240-E2F495637CA5}"/>
              </a:ext>
            </a:extLst>
          </p:cNvPr>
          <p:cNvSpPr txBox="1"/>
          <p:nvPr/>
        </p:nvSpPr>
        <p:spPr>
          <a:xfrm>
            <a:off x="452966" y="1391223"/>
            <a:ext cx="8238067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Step 3: Add Conditional Probability Tables (CPT).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table at node X must list P(X | Parent values) for all combinations of parent values.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you must specify P(J|A) and P(J|¬A) since they don’t have to sum to 1!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D645-FB7D-0549-EF86-353BEE1C861A}"/>
              </a:ext>
            </a:extLst>
          </p:cNvPr>
          <p:cNvSpPr txBox="1"/>
          <p:nvPr/>
        </p:nvSpPr>
        <p:spPr>
          <a:xfrm>
            <a:off x="4686301" y="3940434"/>
            <a:ext cx="4004732" cy="169277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B: there’s burglary in your house.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E: there’s an earthquake.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A: your alarm sounds.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J: your neighbor John calls you. 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M: your other neighbor Mary calls you.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A3C20B-EF88-DE13-075E-765144E22E69}"/>
              </a:ext>
            </a:extLst>
          </p:cNvPr>
          <p:cNvGrpSpPr/>
          <p:nvPr/>
        </p:nvGrpSpPr>
        <p:grpSpPr>
          <a:xfrm>
            <a:off x="2019300" y="3409497"/>
            <a:ext cx="2438400" cy="2743200"/>
            <a:chOff x="1198032" y="3615268"/>
            <a:chExt cx="2438400" cy="2743200"/>
          </a:xfrm>
        </p:grpSpPr>
        <p:sp>
          <p:nvSpPr>
            <p:cNvPr id="15" name="Oval 1029">
              <a:extLst>
                <a:ext uri="{FF2B5EF4-FFF2-40B4-BE49-F238E27FC236}">
                  <a16:creationId xmlns:a16="http://schemas.microsoft.com/office/drawing/2014/main" id="{91A81F7C-AF4F-EE12-4519-5FA5D4603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032" y="36152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" name="Oval 1030">
              <a:extLst>
                <a:ext uri="{FF2B5EF4-FFF2-40B4-BE49-F238E27FC236}">
                  <a16:creationId xmlns:a16="http://schemas.microsoft.com/office/drawing/2014/main" id="{F64279F9-4907-5955-8233-1C8F20805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832" y="36152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7" name="Oval 1031">
              <a:extLst>
                <a:ext uri="{FF2B5EF4-FFF2-40B4-BE49-F238E27FC236}">
                  <a16:creationId xmlns:a16="http://schemas.microsoft.com/office/drawing/2014/main" id="{C892D169-0F19-1471-4892-B2D4BBA2F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432" y="46820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Oval 1036">
              <a:extLst>
                <a:ext uri="{FF2B5EF4-FFF2-40B4-BE49-F238E27FC236}">
                  <a16:creationId xmlns:a16="http://schemas.microsoft.com/office/drawing/2014/main" id="{E2C7C50B-114E-6118-A3ED-0C3C2E81B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032" y="57488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9" name="Oval 1038">
              <a:extLst>
                <a:ext uri="{FF2B5EF4-FFF2-40B4-BE49-F238E27FC236}">
                  <a16:creationId xmlns:a16="http://schemas.microsoft.com/office/drawing/2014/main" id="{09B4F1DD-CCEE-BD20-FFF6-2CC3FE2B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832" y="574886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B277D66-36C5-EFDB-28E8-9E2163E07E53}"/>
                </a:ext>
              </a:extLst>
            </p:cNvPr>
            <p:cNvCxnSpPr>
              <a:stCxn id="15" idx="5"/>
              <a:endCxn id="17" idx="1"/>
            </p:cNvCxnSpPr>
            <p:nvPr/>
          </p:nvCxnSpPr>
          <p:spPr>
            <a:xfrm>
              <a:off x="1718358" y="41355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C4BF2F-0043-BC5E-5118-6A68F09DA669}"/>
                </a:ext>
              </a:extLst>
            </p:cNvPr>
            <p:cNvCxnSpPr>
              <a:cxnSpLocks/>
              <a:stCxn id="16" idx="3"/>
              <a:endCxn id="17" idx="7"/>
            </p:cNvCxnSpPr>
            <p:nvPr/>
          </p:nvCxnSpPr>
          <p:spPr>
            <a:xfrm flipH="1">
              <a:off x="2632758" y="41355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C83CBD8-6463-3EA8-9715-D8F096757B13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1718358" y="52023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6CAF6C-49EE-C06A-2C8F-C80C85EC0DFB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2632758" y="5202394"/>
              <a:ext cx="483348" cy="635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6C5F9-863E-D138-A1A3-824015D5A1C0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Creating Bayes’ 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AE136-E38D-D26A-5375-3678411069E8}"/>
              </a:ext>
            </a:extLst>
          </p:cNvPr>
          <p:cNvSpPr txBox="1"/>
          <p:nvPr/>
        </p:nvSpPr>
        <p:spPr>
          <a:xfrm>
            <a:off x="452966" y="1653093"/>
            <a:ext cx="8238067" cy="475514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a set of relevant variables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an ordering of them, call them X1, …, XN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i = 1 to N: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Add node Xi to the graph. 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Set parents(Xi) to be the minimal subset of {X1…Xi-1},  such that xi is conditionally independent of all other members of {X1…Xi-1} given parents (Xi). </a:t>
            </a:r>
          </a:p>
          <a:p>
            <a:pPr marL="914400" lvl="1" indent="-457200" algn="just">
              <a:spcAft>
                <a:spcPts val="60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Define the CPTs for P(Xi | assignments of parents (Xi))</a:t>
            </a:r>
          </a:p>
          <a:p>
            <a:pPr algn="just">
              <a:spcAft>
                <a:spcPts val="600"/>
              </a:spcAft>
              <a:buClr>
                <a:schemeClr val="accent1"/>
              </a:buClr>
            </a:pP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Where do you get these CPT numbers?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Ask domain experts.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Learn from data. 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8BB31-D6DD-F8BD-52E8-B02F717DD3CD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 Dependencies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80916-7562-25BC-D777-AAFDDE717906}"/>
              </a:ext>
            </a:extLst>
          </p:cNvPr>
          <p:cNvGrpSpPr/>
          <p:nvPr/>
        </p:nvGrpSpPr>
        <p:grpSpPr>
          <a:xfrm>
            <a:off x="3271747" y="2424764"/>
            <a:ext cx="2600499" cy="609600"/>
            <a:chOff x="3113861" y="1633096"/>
            <a:chExt cx="2600499" cy="609600"/>
          </a:xfrm>
        </p:grpSpPr>
        <p:sp>
          <p:nvSpPr>
            <p:cNvPr id="7" name="Oval 1029">
              <a:extLst>
                <a:ext uri="{FF2B5EF4-FFF2-40B4-BE49-F238E27FC236}">
                  <a16:creationId xmlns:a16="http://schemas.microsoft.com/office/drawing/2014/main" id="{23A9322B-78D9-D0CC-390E-E3EA43121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861" y="1633096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1029">
              <a:extLst>
                <a:ext uri="{FF2B5EF4-FFF2-40B4-BE49-F238E27FC236}">
                  <a16:creationId xmlns:a16="http://schemas.microsoft.com/office/drawing/2014/main" id="{AEE538C0-44C4-8B23-C414-4C46D7C22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760" y="1633096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C5247D-CE43-A157-2AE9-7A08DE028FEA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723461" y="1937896"/>
              <a:ext cx="13812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BB845B-A29D-B8DF-37CE-83DEAEE4EEE5}"/>
              </a:ext>
            </a:extLst>
          </p:cNvPr>
          <p:cNvSpPr txBox="1"/>
          <p:nvPr/>
        </p:nvSpPr>
        <p:spPr>
          <a:xfrm>
            <a:off x="452964" y="3823636"/>
            <a:ext cx="8238067" cy="15081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Directed arc from one variable to another variable.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guaranteed to be independent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over 1 arc (in either direction). </a:t>
            </a:r>
          </a:p>
        </p:txBody>
      </p:sp>
    </p:spTree>
    <p:extLst>
      <p:ext uri="{BB962C8B-B14F-4D97-AF65-F5344CB8AC3E}">
        <p14:creationId xmlns:p14="http://schemas.microsoft.com/office/powerpoint/2010/main" val="2251005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F4AEAA-31A2-83F9-AD0B-B3106C1A532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Causal Chain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97C590-AE07-2AEC-A2C6-4C60836D8084}"/>
              </a:ext>
            </a:extLst>
          </p:cNvPr>
          <p:cNvGrpSpPr/>
          <p:nvPr/>
        </p:nvGrpSpPr>
        <p:grpSpPr>
          <a:xfrm>
            <a:off x="2866081" y="2471705"/>
            <a:ext cx="3411834" cy="609600"/>
            <a:chOff x="2954249" y="1392198"/>
            <a:chExt cx="3411834" cy="609600"/>
          </a:xfrm>
        </p:grpSpPr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45C7CDA1-C9D3-2E58-ADB6-F4254C4D4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249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1029">
              <a:extLst>
                <a:ext uri="{FF2B5EF4-FFF2-40B4-BE49-F238E27FC236}">
                  <a16:creationId xmlns:a16="http://schemas.microsoft.com/office/drawing/2014/main" id="{7E334DE7-EEBE-F25C-3C44-9C1D30F8F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366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1CA5551-5BD1-B536-FE9D-3BB7FCF365CA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563849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029">
              <a:extLst>
                <a:ext uri="{FF2B5EF4-FFF2-40B4-BE49-F238E27FC236}">
                  <a16:creationId xmlns:a16="http://schemas.microsoft.com/office/drawing/2014/main" id="{1D05EF8A-7D6A-C962-C37B-1138A89AF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483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A238028-AB80-47E4-FCD2-1BD48B42FFC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4964966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851F440-45A9-67A7-4E88-964770CCA7BF}"/>
              </a:ext>
            </a:extLst>
          </p:cNvPr>
          <p:cNvSpPr txBox="1"/>
          <p:nvPr/>
        </p:nvSpPr>
        <p:spPr>
          <a:xfrm>
            <a:off x="452965" y="3776695"/>
            <a:ext cx="8238067" cy="15081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local configuration is called a “causal chain”.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guaranteed to be independent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 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between A and C through B if B is not observed.</a:t>
            </a:r>
          </a:p>
        </p:txBody>
      </p:sp>
    </p:spTree>
    <p:extLst>
      <p:ext uri="{BB962C8B-B14F-4D97-AF65-F5344CB8AC3E}">
        <p14:creationId xmlns:p14="http://schemas.microsoft.com/office/powerpoint/2010/main" val="2840189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9AC8F-E24E-DD41-CB7B-880549AF256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Causal Chain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54DAF8-597C-F085-2417-F4FC09CCF948}"/>
              </a:ext>
            </a:extLst>
          </p:cNvPr>
          <p:cNvGrpSpPr/>
          <p:nvPr/>
        </p:nvGrpSpPr>
        <p:grpSpPr>
          <a:xfrm>
            <a:off x="2866081" y="2100843"/>
            <a:ext cx="3411834" cy="609600"/>
            <a:chOff x="2954249" y="1392198"/>
            <a:chExt cx="3411834" cy="609600"/>
          </a:xfrm>
        </p:grpSpPr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3E9BD6A4-BCA3-08CE-38ED-C7F431D12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249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1029">
              <a:extLst>
                <a:ext uri="{FF2B5EF4-FFF2-40B4-BE49-F238E27FC236}">
                  <a16:creationId xmlns:a16="http://schemas.microsoft.com/office/drawing/2014/main" id="{66793EBE-BB74-BE65-E78A-EF90CD242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366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C0A999A-1D85-A81E-0F8B-7C085136CD20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563849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029">
              <a:extLst>
                <a:ext uri="{FF2B5EF4-FFF2-40B4-BE49-F238E27FC236}">
                  <a16:creationId xmlns:a16="http://schemas.microsoft.com/office/drawing/2014/main" id="{B7C568D8-1ADD-DA9B-A419-B4B8C224C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483" y="139219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80FA42-3DF3-EAC1-5FAA-AB2228DB5466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4964966" y="1696998"/>
              <a:ext cx="7915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A044DB-74CC-E222-259D-EC6FDB30372C}"/>
              </a:ext>
            </a:extLst>
          </p:cNvPr>
          <p:cNvSpPr txBox="1"/>
          <p:nvPr/>
        </p:nvSpPr>
        <p:spPr>
          <a:xfrm>
            <a:off x="452965" y="3607418"/>
            <a:ext cx="8238067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local configuration is called a “causal chain”.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independent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given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 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Yes. Once B is observed, information cannot be transmitted between A and C through B.  B “blocks” the information path. C is conditionally independent of A given B.</a:t>
            </a:r>
          </a:p>
        </p:txBody>
      </p:sp>
    </p:spTree>
    <p:extLst>
      <p:ext uri="{BB962C8B-B14F-4D97-AF65-F5344CB8AC3E}">
        <p14:creationId xmlns:p14="http://schemas.microsoft.com/office/powerpoint/2010/main" val="2055943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3A006A2-0445-B7B6-13C8-309412C5907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Cause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869734-5EDD-497A-2366-8CF84152001E}"/>
              </a:ext>
            </a:extLst>
          </p:cNvPr>
          <p:cNvGrpSpPr/>
          <p:nvPr/>
        </p:nvGrpSpPr>
        <p:grpSpPr>
          <a:xfrm>
            <a:off x="3224085" y="1633288"/>
            <a:ext cx="2695828" cy="1476924"/>
            <a:chOff x="3224087" y="1475276"/>
            <a:chExt cx="2695828" cy="1476924"/>
          </a:xfrm>
        </p:grpSpPr>
        <p:sp>
          <p:nvSpPr>
            <p:cNvPr id="18" name="Oval 1029">
              <a:extLst>
                <a:ext uri="{FF2B5EF4-FFF2-40B4-BE49-F238E27FC236}">
                  <a16:creationId xmlns:a16="http://schemas.microsoft.com/office/drawing/2014/main" id="{D88C8FD6-7F9D-7301-D1E4-C794F9BE3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087" y="23426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Oval 1029">
              <a:extLst>
                <a:ext uri="{FF2B5EF4-FFF2-40B4-BE49-F238E27FC236}">
                  <a16:creationId xmlns:a16="http://schemas.microsoft.com/office/drawing/2014/main" id="{C6D93393-9A14-A3B5-5EED-7C91CEB41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958" y="1475276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1C642B-22F8-921E-EB43-2F526139C52D}"/>
                </a:ext>
              </a:extLst>
            </p:cNvPr>
            <p:cNvCxnSpPr>
              <a:cxnSpLocks/>
              <a:stCxn id="19" idx="3"/>
              <a:endCxn id="18" idx="7"/>
            </p:cNvCxnSpPr>
            <p:nvPr/>
          </p:nvCxnSpPr>
          <p:spPr>
            <a:xfrm flipH="1">
              <a:off x="3744413" y="1995602"/>
              <a:ext cx="596819" cy="4362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1029">
              <a:extLst>
                <a:ext uri="{FF2B5EF4-FFF2-40B4-BE49-F238E27FC236}">
                  <a16:creationId xmlns:a16="http://schemas.microsoft.com/office/drawing/2014/main" id="{FD90C7A9-6952-C419-8D24-63B5051B9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315" y="2333869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08C512-CD46-395C-C642-25838DD11DB1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4772284" y="1995602"/>
              <a:ext cx="627305" cy="4275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4F5B38-7990-AB77-1103-C8618B7623A2}"/>
              </a:ext>
            </a:extLst>
          </p:cNvPr>
          <p:cNvSpPr txBox="1"/>
          <p:nvPr/>
        </p:nvSpPr>
        <p:spPr>
          <a:xfrm>
            <a:off x="452966" y="3539632"/>
            <a:ext cx="8238067" cy="26776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configuration is called “common cause”.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it guaranteed that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independent?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through A to the children of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if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not observed.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it guaranteed that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independent given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Yes. Observing the cause,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blocks the influence between effects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B is conditionally independent of C given A. </a:t>
            </a:r>
          </a:p>
        </p:txBody>
      </p:sp>
    </p:spTree>
    <p:extLst>
      <p:ext uri="{BB962C8B-B14F-4D97-AF65-F5344CB8AC3E}">
        <p14:creationId xmlns:p14="http://schemas.microsoft.com/office/powerpoint/2010/main" val="2027595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22105E9-C713-2A3B-5B04-1BD6877BF79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Effect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CAEF9F-348E-21DF-FAED-F9B53B3BB48E}"/>
              </a:ext>
            </a:extLst>
          </p:cNvPr>
          <p:cNvGrpSpPr/>
          <p:nvPr/>
        </p:nvGrpSpPr>
        <p:grpSpPr>
          <a:xfrm>
            <a:off x="3239327" y="1363849"/>
            <a:ext cx="2665344" cy="1468188"/>
            <a:chOff x="3239329" y="1612900"/>
            <a:chExt cx="2665344" cy="1468188"/>
          </a:xfrm>
        </p:grpSpPr>
        <p:sp>
          <p:nvSpPr>
            <p:cNvPr id="26" name="Oval 1029">
              <a:extLst>
                <a:ext uri="{FF2B5EF4-FFF2-40B4-BE49-F238E27FC236}">
                  <a16:creationId xmlns:a16="http://schemas.microsoft.com/office/drawing/2014/main" id="{42F6EE9C-727F-917E-6307-D71F41F59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329" y="161939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1029">
              <a:extLst>
                <a:ext uri="{FF2B5EF4-FFF2-40B4-BE49-F238E27FC236}">
                  <a16:creationId xmlns:a16="http://schemas.microsoft.com/office/drawing/2014/main" id="{6ABCBF12-B7DE-93AA-2884-E0DBE360C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7148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21A00A-FC84-F895-99EC-82E280FC256E}"/>
                </a:ext>
              </a:extLst>
            </p:cNvPr>
            <p:cNvCxnSpPr>
              <a:cxnSpLocks/>
              <a:stCxn id="26" idx="5"/>
              <a:endCxn id="27" idx="1"/>
            </p:cNvCxnSpPr>
            <p:nvPr/>
          </p:nvCxnSpPr>
          <p:spPr>
            <a:xfrm>
              <a:off x="3759655" y="2139717"/>
              <a:ext cx="596819" cy="421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029">
              <a:extLst>
                <a:ext uri="{FF2B5EF4-FFF2-40B4-BE49-F238E27FC236}">
                  <a16:creationId xmlns:a16="http://schemas.microsoft.com/office/drawing/2014/main" id="{0A2DBC4A-E44B-4A52-F9E5-AA5485A1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073" y="16129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DD6E90C-4025-7309-8B09-45C32BD8D09E}"/>
                </a:ext>
              </a:extLst>
            </p:cNvPr>
            <p:cNvCxnSpPr>
              <a:cxnSpLocks/>
              <a:stCxn id="29" idx="3"/>
              <a:endCxn id="27" idx="7"/>
            </p:cNvCxnSpPr>
            <p:nvPr/>
          </p:nvCxnSpPr>
          <p:spPr>
            <a:xfrm flipH="1">
              <a:off x="4787526" y="2133226"/>
              <a:ext cx="596821" cy="427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EEC7EB-BC95-AAE1-9EF5-BCC492BE4921}"/>
                  </a:ext>
                </a:extLst>
              </p:cNvPr>
              <p:cNvSpPr txBox="1"/>
              <p:nvPr/>
            </p:nvSpPr>
            <p:spPr>
              <a:xfrm>
                <a:off x="452966" y="2992018"/>
                <a:ext cx="8238067" cy="3693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This configuration is called “common effect”. </a:t>
                </a:r>
              </a:p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Are A and B independent? Yes.</a:t>
                </a:r>
              </a:p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Example:  B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→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←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</a:t>
                </a:r>
              </a:p>
              <a:p>
                <a:pPr marL="457200" indent="-457200" algn="just">
                  <a:spcAft>
                    <a:spcPts val="60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Burglary and Earthquake cause the Alarm to go off, but they are not correlated.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u="sng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Proof: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P(a,b)	= Σc P(a,b,c) by marginalization.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Σc P(a)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b|a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c|a,b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by chain rule.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Σc P(a) P(b)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c|a,b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by cond. Independence.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P(a) P(b) Σc P(</a:t>
                </a:r>
                <a:r>
                  <a:rPr lang="en-US" sz="20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c|a,b</a:t>
                </a: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  </a:t>
                </a:r>
              </a:p>
              <a:p>
                <a:pPr algn="just"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	= P(a) P(b) since last term = 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EEC7EB-BC95-AAE1-9EF5-BCC492BE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6" y="2992018"/>
                <a:ext cx="8238067" cy="3693319"/>
              </a:xfrm>
              <a:prstGeom prst="rect">
                <a:avLst/>
              </a:prstGeom>
              <a:blipFill>
                <a:blip r:embed="rId3"/>
                <a:stretch>
                  <a:fillRect l="-1849" t="-1980" r="-1849" b="-3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D2633-A2C6-316C-BF19-310E5025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A3D14-1525-5C03-A030-AB0C84257A5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7A15F-3EF2-E31A-6C5B-D38B4407A8EE}"/>
              </a:ext>
            </a:extLst>
          </p:cNvPr>
          <p:cNvSpPr txBox="1"/>
          <p:nvPr/>
        </p:nvSpPr>
        <p:spPr>
          <a:xfrm>
            <a:off x="452965" y="2620131"/>
            <a:ext cx="8238067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proposition also known as “event” is: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X=x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which means variable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takes value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e.g., RoadCurvature = left.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Either true or false in the world.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Agent has a degree of belief in the proposition.</a:t>
            </a:r>
          </a:p>
        </p:txBody>
      </p:sp>
    </p:spTree>
    <p:extLst>
      <p:ext uri="{BB962C8B-B14F-4D97-AF65-F5344CB8AC3E}">
        <p14:creationId xmlns:p14="http://schemas.microsoft.com/office/powerpoint/2010/main" val="774398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3C34AF4-A5E1-7FE7-21DC-6730473DB253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 Effect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DE2F29-ACDD-0F0F-36D1-CA2A0405B881}"/>
              </a:ext>
            </a:extLst>
          </p:cNvPr>
          <p:cNvGrpSpPr/>
          <p:nvPr/>
        </p:nvGrpSpPr>
        <p:grpSpPr>
          <a:xfrm>
            <a:off x="3239325" y="1960812"/>
            <a:ext cx="2665344" cy="1468188"/>
            <a:chOff x="3239329" y="1612900"/>
            <a:chExt cx="2665344" cy="1468188"/>
          </a:xfrm>
        </p:grpSpPr>
        <p:sp>
          <p:nvSpPr>
            <p:cNvPr id="18" name="Oval 1029">
              <a:extLst>
                <a:ext uri="{FF2B5EF4-FFF2-40B4-BE49-F238E27FC236}">
                  <a16:creationId xmlns:a16="http://schemas.microsoft.com/office/drawing/2014/main" id="{FA1D963C-D57B-B83F-3159-B3AE740A6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329" y="161939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029">
              <a:extLst>
                <a:ext uri="{FF2B5EF4-FFF2-40B4-BE49-F238E27FC236}">
                  <a16:creationId xmlns:a16="http://schemas.microsoft.com/office/drawing/2014/main" id="{B1558D4D-4161-EB01-DB61-209F47C7F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7148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9F2B1A-0FAF-C11E-FF80-9B06445A2E86}"/>
                </a:ext>
              </a:extLst>
            </p:cNvPr>
            <p:cNvCxnSpPr>
              <a:cxnSpLocks/>
              <a:stCxn id="18" idx="5"/>
              <a:endCxn id="19" idx="1"/>
            </p:cNvCxnSpPr>
            <p:nvPr/>
          </p:nvCxnSpPr>
          <p:spPr>
            <a:xfrm>
              <a:off x="3759655" y="2139717"/>
              <a:ext cx="596819" cy="421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1029">
              <a:extLst>
                <a:ext uri="{FF2B5EF4-FFF2-40B4-BE49-F238E27FC236}">
                  <a16:creationId xmlns:a16="http://schemas.microsoft.com/office/drawing/2014/main" id="{4C8E46BC-8773-AD19-A05B-0C12E1485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073" y="16129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358C88-AEC7-CEAA-6D95-31DBFDC862FB}"/>
                </a:ext>
              </a:extLst>
            </p:cNvPr>
            <p:cNvCxnSpPr>
              <a:cxnSpLocks/>
              <a:stCxn id="21" idx="3"/>
              <a:endCxn id="19" idx="7"/>
            </p:cNvCxnSpPr>
            <p:nvPr/>
          </p:nvCxnSpPr>
          <p:spPr>
            <a:xfrm flipH="1">
              <a:off x="4787526" y="2133226"/>
              <a:ext cx="596821" cy="427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9EBCEC-DC57-3ADF-0426-89DF39A9C264}"/>
              </a:ext>
            </a:extLst>
          </p:cNvPr>
          <p:cNvSpPr txBox="1"/>
          <p:nvPr/>
        </p:nvSpPr>
        <p:spPr>
          <a:xfrm>
            <a:off x="452966" y="3949327"/>
            <a:ext cx="8238067" cy="15081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configuration is called “common effect”.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Are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independent given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No. Information can be transmitted through C among the parents of C if C is observed. </a:t>
            </a:r>
          </a:p>
        </p:txBody>
      </p:sp>
    </p:spTree>
    <p:extLst>
      <p:ext uri="{BB962C8B-B14F-4D97-AF65-F5344CB8AC3E}">
        <p14:creationId xmlns:p14="http://schemas.microsoft.com/office/powerpoint/2010/main" val="288998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11FF4-EAF6-2CEF-4DE6-5886D04C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6C93CF-BC27-A928-9DEB-D15BA2193638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Independence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80BFC-C74E-5FA2-917A-0C495A4158EF}"/>
              </a:ext>
            </a:extLst>
          </p:cNvPr>
          <p:cNvGrpSpPr/>
          <p:nvPr/>
        </p:nvGrpSpPr>
        <p:grpSpPr>
          <a:xfrm>
            <a:off x="690456" y="2039209"/>
            <a:ext cx="3017520" cy="3620651"/>
            <a:chOff x="1013354" y="2265363"/>
            <a:chExt cx="3017520" cy="362065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" name="Oval 1027">
              <a:extLst>
                <a:ext uri="{FF2B5EF4-FFF2-40B4-BE49-F238E27FC236}">
                  <a16:creationId xmlns:a16="http://schemas.microsoft.com/office/drawing/2014/main" id="{21057134-BD71-A2A0-D470-0032FC16D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204" y="3727239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Smoking</a:t>
              </a:r>
            </a:p>
          </p:txBody>
        </p:sp>
        <p:sp>
          <p:nvSpPr>
            <p:cNvPr id="5" name="Oval 1028">
              <a:extLst>
                <a:ext uri="{FF2B5EF4-FFF2-40B4-BE49-F238E27FC236}">
                  <a16:creationId xmlns:a16="http://schemas.microsoft.com/office/drawing/2014/main" id="{DF4279DA-066E-2FA5-1DC1-61C9593BC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154" y="2265363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Gender</a:t>
              </a:r>
            </a:p>
          </p:txBody>
        </p:sp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5EE0D8C6-0907-C35B-5ABF-870DDBB90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354" y="2265363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Age</a:t>
              </a:r>
            </a:p>
          </p:txBody>
        </p:sp>
        <p:sp>
          <p:nvSpPr>
            <p:cNvPr id="9" name="Oval 1032">
              <a:extLst>
                <a:ext uri="{FF2B5EF4-FFF2-40B4-BE49-F238E27FC236}">
                  <a16:creationId xmlns:a16="http://schemas.microsoft.com/office/drawing/2014/main" id="{C6381C6D-92E1-649D-DC2E-55EAC3B98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204" y="5154494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Cancer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215EF7-9452-2825-23C3-B3699D68D8FC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607714" y="2996883"/>
              <a:ext cx="831850" cy="73152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ABAFBC-8EB9-374E-F05D-24CB5C663992}"/>
                </a:ext>
              </a:extLst>
            </p:cNvPr>
            <p:cNvCxnSpPr>
              <a:cxnSpLocks/>
              <a:stCxn id="5" idx="4"/>
              <a:endCxn id="2" idx="0"/>
            </p:cNvCxnSpPr>
            <p:nvPr/>
          </p:nvCxnSpPr>
          <p:spPr>
            <a:xfrm flipH="1">
              <a:off x="2439564" y="2996883"/>
              <a:ext cx="996950" cy="73152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48B4F8-78D6-8387-FEA3-DA15FF64B096}"/>
                </a:ext>
              </a:extLst>
            </p:cNvPr>
            <p:cNvCxnSpPr>
              <a:cxnSpLocks/>
              <a:stCxn id="2" idx="4"/>
              <a:endCxn id="9" idx="0"/>
            </p:cNvCxnSpPr>
            <p:nvPr/>
          </p:nvCxnSpPr>
          <p:spPr>
            <a:xfrm>
              <a:off x="2439564" y="4458759"/>
              <a:ext cx="0" cy="69573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653952-33E4-6786-E511-CDF42F0694CB}"/>
              </a:ext>
            </a:extLst>
          </p:cNvPr>
          <p:cNvSpPr txBox="1"/>
          <p:nvPr/>
        </p:nvSpPr>
        <p:spPr>
          <a:xfrm>
            <a:off x="3707976" y="3528291"/>
            <a:ext cx="4983057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Cancer is conditionally independent of Age and Gender given Smoking.</a:t>
            </a:r>
          </a:p>
        </p:txBody>
      </p:sp>
    </p:spTree>
    <p:extLst>
      <p:ext uri="{BB962C8B-B14F-4D97-AF65-F5344CB8AC3E}">
        <p14:creationId xmlns:p14="http://schemas.microsoft.com/office/powerpoint/2010/main" val="7884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15428" y="6345936"/>
            <a:ext cx="8382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DC5DB-148C-0366-9AB7-D7A66252EC15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Conditional Independence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4B452A-DEDD-D31D-E267-D0B62A8A4CEE}"/>
              </a:ext>
            </a:extLst>
          </p:cNvPr>
          <p:cNvGrpSpPr/>
          <p:nvPr/>
        </p:nvGrpSpPr>
        <p:grpSpPr>
          <a:xfrm>
            <a:off x="452966" y="2809876"/>
            <a:ext cx="3566160" cy="2291715"/>
            <a:chOff x="452966" y="2809876"/>
            <a:chExt cx="3566160" cy="229171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891" name="Oval 1027"/>
            <p:cNvSpPr>
              <a:spLocks noChangeArrowheads="1"/>
            </p:cNvSpPr>
            <p:nvPr/>
          </p:nvSpPr>
          <p:spPr bwMode="auto">
            <a:xfrm>
              <a:off x="1641686" y="2809876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Cancer</a:t>
              </a:r>
            </a:p>
          </p:txBody>
        </p:sp>
        <p:sp>
          <p:nvSpPr>
            <p:cNvPr id="37894" name="Oval 1030"/>
            <p:cNvSpPr>
              <a:spLocks noChangeArrowheads="1"/>
            </p:cNvSpPr>
            <p:nvPr/>
          </p:nvSpPr>
          <p:spPr bwMode="auto">
            <a:xfrm>
              <a:off x="2830406" y="4370071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Lung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Tumor</a:t>
              </a:r>
            </a:p>
          </p:txBody>
        </p:sp>
        <p:sp>
          <p:nvSpPr>
            <p:cNvPr id="37895" name="Oval 1031"/>
            <p:cNvSpPr>
              <a:spLocks noChangeArrowheads="1"/>
            </p:cNvSpPr>
            <p:nvPr/>
          </p:nvSpPr>
          <p:spPr bwMode="auto">
            <a:xfrm>
              <a:off x="452966" y="4365513"/>
              <a:ext cx="1188720" cy="731520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Serum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Calcium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CFE555A-D41F-1424-09CA-5AC29F74A860}"/>
                </a:ext>
              </a:extLst>
            </p:cNvPr>
            <p:cNvCxnSpPr>
              <a:cxnSpLocks/>
              <a:stCxn id="37891" idx="5"/>
              <a:endCxn id="37894" idx="0"/>
            </p:cNvCxnSpPr>
            <p:nvPr/>
          </p:nvCxnSpPr>
          <p:spPr>
            <a:xfrm>
              <a:off x="2656322" y="3434267"/>
              <a:ext cx="768444" cy="9358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FDB96A0-932A-A5A9-852B-9968FD14293F}"/>
                </a:ext>
              </a:extLst>
            </p:cNvPr>
            <p:cNvCxnSpPr>
              <a:cxnSpLocks/>
              <a:stCxn id="37891" idx="3"/>
              <a:endCxn id="37895" idx="0"/>
            </p:cNvCxnSpPr>
            <p:nvPr/>
          </p:nvCxnSpPr>
          <p:spPr>
            <a:xfrm flipH="1">
              <a:off x="1047326" y="3434267"/>
              <a:ext cx="768444" cy="931246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8BA9B9-C6F5-6F56-7816-A927425E0F8D}"/>
              </a:ext>
            </a:extLst>
          </p:cNvPr>
          <p:cNvSpPr txBox="1"/>
          <p:nvPr/>
        </p:nvSpPr>
        <p:spPr>
          <a:xfrm>
            <a:off x="4193210" y="3447902"/>
            <a:ext cx="4497823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Serum Calcium is conditionally independent of Lung Tumor, given Cancer. </a:t>
            </a:r>
          </a:p>
        </p:txBody>
      </p:sp>
    </p:spTree>
    <p:extLst>
      <p:ext uri="{BB962C8B-B14F-4D97-AF65-F5344CB8AC3E}">
        <p14:creationId xmlns:p14="http://schemas.microsoft.com/office/powerpoint/2010/main" val="19674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CF67A-7B58-0DFB-9D34-6C10E8C027FF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Net: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4B8F-31F5-2141-4393-AD7D0806803B}"/>
              </a:ext>
            </a:extLst>
          </p:cNvPr>
          <p:cNvSpPr txBox="1"/>
          <p:nvPr/>
        </p:nvSpPr>
        <p:spPr>
          <a:xfrm>
            <a:off x="452966" y="2230217"/>
            <a:ext cx="8238067" cy="32932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Medical diagnosis systems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Manufacturing system diagnosis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Computer systems diagnosis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Network systems diagnosis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Helpdesk troubleshooting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Information retrieval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Customer modeling</a:t>
            </a:r>
          </a:p>
        </p:txBody>
      </p:sp>
    </p:spTree>
    <p:extLst>
      <p:ext uri="{BB962C8B-B14F-4D97-AF65-F5344CB8AC3E}">
        <p14:creationId xmlns:p14="http://schemas.microsoft.com/office/powerpoint/2010/main" val="1890766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CF0E5-08A5-68AE-E0CF-293802A0E729}"/>
              </a:ext>
            </a:extLst>
          </p:cNvPr>
          <p:cNvGrpSpPr/>
          <p:nvPr/>
        </p:nvGrpSpPr>
        <p:grpSpPr>
          <a:xfrm>
            <a:off x="1400154" y="1597234"/>
            <a:ext cx="6343689" cy="3663532"/>
            <a:chOff x="1392685" y="1923891"/>
            <a:chExt cx="6343689" cy="3663532"/>
          </a:xfrm>
        </p:grpSpPr>
        <p:sp>
          <p:nvSpPr>
            <p:cNvPr id="45067" name="Rectangle 31"/>
            <p:cNvSpPr>
              <a:spLocks noChangeArrowheads="1"/>
            </p:cNvSpPr>
            <p:nvPr/>
          </p:nvSpPr>
          <p:spPr bwMode="auto">
            <a:xfrm>
              <a:off x="1392685" y="2021246"/>
              <a:ext cx="1221167" cy="3867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 algn="ctr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P(S) = 0.3</a:t>
              </a:r>
            </a:p>
          </p:txBody>
        </p:sp>
        <p:sp>
          <p:nvSpPr>
            <p:cNvPr id="45068" name="Rectangle 32"/>
            <p:cNvSpPr>
              <a:spLocks noChangeArrowheads="1"/>
            </p:cNvSpPr>
            <p:nvPr/>
          </p:nvSpPr>
          <p:spPr bwMode="auto">
            <a:xfrm>
              <a:off x="6412774" y="2067485"/>
              <a:ext cx="1156895" cy="33147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 algn="ctr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P(M) = 0.6</a:t>
              </a:r>
            </a:p>
          </p:txBody>
        </p:sp>
        <p:sp>
          <p:nvSpPr>
            <p:cNvPr id="45069" name="Rectangle 33"/>
            <p:cNvSpPr>
              <a:spLocks noChangeArrowheads="1"/>
            </p:cNvSpPr>
            <p:nvPr/>
          </p:nvSpPr>
          <p:spPr bwMode="auto">
            <a:xfrm>
              <a:off x="6246068" y="3741477"/>
              <a:ext cx="1490306" cy="5524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P(R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|M) = 0.3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P(R|¬M) = 0.6</a:t>
              </a:r>
            </a:p>
          </p:txBody>
        </p:sp>
        <p:sp>
          <p:nvSpPr>
            <p:cNvPr id="45070" name="Rectangle 34"/>
            <p:cNvSpPr>
              <a:spLocks noChangeArrowheads="1"/>
            </p:cNvSpPr>
            <p:nvPr/>
          </p:nvSpPr>
          <p:spPr bwMode="auto">
            <a:xfrm>
              <a:off x="3544456" y="5034973"/>
              <a:ext cx="1413983" cy="55245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P(T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|L) = 0.3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P(T|¬L) = 0.8</a:t>
              </a:r>
            </a:p>
          </p:txBody>
        </p:sp>
        <p:sp>
          <p:nvSpPr>
            <p:cNvPr id="45071" name="Rectangle 35"/>
            <p:cNvSpPr>
              <a:spLocks noChangeArrowheads="1"/>
            </p:cNvSpPr>
            <p:nvPr/>
          </p:nvSpPr>
          <p:spPr bwMode="auto">
            <a:xfrm>
              <a:off x="1527024" y="3146181"/>
              <a:ext cx="2384213" cy="13206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|M,S) = 0.05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|M,¬S) = 0.1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|¬M,S) = 0.1</a:t>
              </a:r>
            </a:p>
            <a:p>
              <a:pPr marL="342900" indent="-342900"/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P(L</a:t>
              </a:r>
              <a:r>
                <a: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Symbol" pitchFamily="18" charset="2"/>
                </a:rPr>
                <a:t>|¬M, ¬S) = 0.2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5A43DF-C1B1-69FD-E2CA-5E00428A0C46}"/>
                </a:ext>
              </a:extLst>
            </p:cNvPr>
            <p:cNvGrpSpPr/>
            <p:nvPr/>
          </p:nvGrpSpPr>
          <p:grpSpPr>
            <a:xfrm>
              <a:off x="2792287" y="1923891"/>
              <a:ext cx="4699453" cy="2767955"/>
              <a:chOff x="1664527" y="1447800"/>
              <a:chExt cx="4699453" cy="2767955"/>
            </a:xfrm>
          </p:grpSpPr>
          <p:sp>
            <p:nvSpPr>
              <p:cNvPr id="2" name="Oval 1029">
                <a:extLst>
                  <a:ext uri="{FF2B5EF4-FFF2-40B4-BE49-F238E27FC236}">
                    <a16:creationId xmlns:a16="http://schemas.microsoft.com/office/drawing/2014/main" id="{12FEDA50-0847-7CC8-55AD-15FCC1A0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4301" y="1447800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</a:t>
                </a:r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531E1487-4B8C-8A21-3A11-6370C115B06C}"/>
                  </a:ext>
                </a:extLst>
              </p:cNvPr>
              <p:cNvCxnSpPr>
                <a:cxnSpLocks/>
                <a:stCxn id="4" idx="4"/>
                <a:endCxn id="6" idx="0"/>
              </p:cNvCxnSpPr>
              <p:nvPr/>
            </p:nvCxnSpPr>
            <p:spPr>
              <a:xfrm>
                <a:off x="3339214" y="3038015"/>
                <a:ext cx="0" cy="5681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Oval 1029">
                <a:extLst>
                  <a:ext uri="{FF2B5EF4-FFF2-40B4-BE49-F238E27FC236}">
                    <a16:creationId xmlns:a16="http://schemas.microsoft.com/office/drawing/2014/main" id="{37906070-0275-2F78-24BD-8819073B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4414" y="2428415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5C8B081-A593-C037-9A7E-1590578F467E}"/>
                  </a:ext>
                </a:extLst>
              </p:cNvPr>
              <p:cNvCxnSpPr>
                <a:cxnSpLocks/>
                <a:stCxn id="2" idx="5"/>
                <a:endCxn id="8" idx="1"/>
              </p:cNvCxnSpPr>
              <p:nvPr/>
            </p:nvCxnSpPr>
            <p:spPr>
              <a:xfrm>
                <a:off x="4924627" y="1968126"/>
                <a:ext cx="919027" cy="5619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Oval 1029">
                <a:extLst>
                  <a:ext uri="{FF2B5EF4-FFF2-40B4-BE49-F238E27FC236}">
                    <a16:creationId xmlns:a16="http://schemas.microsoft.com/office/drawing/2014/main" id="{F5AADE14-C94C-036C-8755-3A6BBFAAE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4414" y="3606155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8" name="Oval 1029">
                <a:extLst>
                  <a:ext uri="{FF2B5EF4-FFF2-40B4-BE49-F238E27FC236}">
                    <a16:creationId xmlns:a16="http://schemas.microsoft.com/office/drawing/2014/main" id="{A169554C-8CEE-7532-74CF-1EF3452A2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4380" y="2440777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CDEA6B2-3CB3-1D96-476B-B211D2365584}"/>
                  </a:ext>
                </a:extLst>
              </p:cNvPr>
              <p:cNvCxnSpPr>
                <a:cxnSpLocks/>
                <a:stCxn id="2" idx="3"/>
                <a:endCxn id="4" idx="7"/>
              </p:cNvCxnSpPr>
              <p:nvPr/>
            </p:nvCxnSpPr>
            <p:spPr>
              <a:xfrm flipH="1">
                <a:off x="3554740" y="1968126"/>
                <a:ext cx="938835" cy="5495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547C804-5DCD-828B-9656-927E78C3ED67}"/>
                  </a:ext>
                </a:extLst>
              </p:cNvPr>
              <p:cNvCxnSpPr>
                <a:cxnSpLocks/>
                <a:stCxn id="12" idx="5"/>
                <a:endCxn id="4" idx="1"/>
              </p:cNvCxnSpPr>
              <p:nvPr/>
            </p:nvCxnSpPr>
            <p:spPr>
              <a:xfrm>
                <a:off x="2184853" y="1971929"/>
                <a:ext cx="938835" cy="5457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029">
                <a:extLst>
                  <a:ext uri="{FF2B5EF4-FFF2-40B4-BE49-F238E27FC236}">
                    <a16:creationId xmlns:a16="http://schemas.microsoft.com/office/drawing/2014/main" id="{634DD12C-B3C8-7BE7-823B-7702E7E8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527" y="1451603"/>
                <a:ext cx="609600" cy="6096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408837A-9F9F-EECE-FABE-AEDAF4DE81C4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Net: Exercise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548B4-B4B6-5056-1F62-41703934F4C6}"/>
              </a:ext>
            </a:extLst>
          </p:cNvPr>
          <p:cNvSpPr txBox="1"/>
          <p:nvPr/>
        </p:nvSpPr>
        <p:spPr>
          <a:xfrm>
            <a:off x="452965" y="5661043"/>
            <a:ext cx="8238067" cy="8156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Computing a joint entry from a Bayes’ Net: </a:t>
            </a:r>
          </a:p>
          <a:p>
            <a:pPr marL="457200" indent="-4572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P(S, ¬M, L, ¬R, T)?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FE6E7-06DD-90AA-747E-794B4CCC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071CE56-C99A-E6D6-9961-F1FC3B45BD3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Net: Exercise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9D9B8-22D8-BA44-8F32-88B7B80163D3}"/>
              </a:ext>
            </a:extLst>
          </p:cNvPr>
          <p:cNvSpPr txBox="1"/>
          <p:nvPr/>
        </p:nvSpPr>
        <p:spPr>
          <a:xfrm>
            <a:off x="452964" y="5967304"/>
            <a:ext cx="8238067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>
              <a:spcAft>
                <a:spcPts val="600"/>
              </a:spcAft>
              <a:buClr>
                <a:schemeClr val="accent1"/>
              </a:buClr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P(A, B, C, D, E) = P(A) P(B | A) P(C | A) P(D | B, C) P(E | C)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F91935-E943-35A8-5F56-B50576A2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70" y="1528186"/>
            <a:ext cx="677845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7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23E8B-A1D9-55E3-0F81-46B1D166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9AF99-435F-3693-A1D5-6A3FB8083C7C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Bayes’ Net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AE4EE-DAFB-348E-CE48-A815A5BA63F9}"/>
              </a:ext>
            </a:extLst>
          </p:cNvPr>
          <p:cNvSpPr txBox="1"/>
          <p:nvPr/>
        </p:nvSpPr>
        <p:spPr>
          <a:xfrm>
            <a:off x="452965" y="2731127"/>
            <a:ext cx="8238067" cy="23083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Instead of computing the joint, suppose we just want the probability for one variable.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will explore two exact methods of computation: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Enumeration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 Elimination</a:t>
            </a:r>
          </a:p>
        </p:txBody>
      </p:sp>
    </p:spTree>
    <p:extLst>
      <p:ext uri="{BB962C8B-B14F-4D97-AF65-F5344CB8AC3E}">
        <p14:creationId xmlns:p14="http://schemas.microsoft.com/office/powerpoint/2010/main" val="627567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CDDE-CF4A-1BBA-3082-412DCB81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CC54C-ED68-040E-02EA-6B34FCDFC7F7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Enumeration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5CC8A4-1953-2205-08BD-49A06013672B}"/>
                  </a:ext>
                </a:extLst>
              </p:cNvPr>
              <p:cNvSpPr txBox="1"/>
              <p:nvPr/>
            </p:nvSpPr>
            <p:spPr>
              <a:xfrm>
                <a:off x="452963" y="4600176"/>
                <a:ext cx="8238067" cy="1568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Let's consider a simple Bayesian Network with three binary variables: Burglary (B), Earthquake (E), Alarm (A).  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Compute P(B=true | A=true) using Enumeration Method. </a:t>
                </a:r>
              </a:p>
              <a:p>
                <a:pPr marL="342900" indent="-342900" algn="just">
                  <a:spcAft>
                    <a:spcPts val="6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b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 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a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)=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 </m:t>
                        </m:r>
                        <m:nary>
                          <m:naryPr>
                            <m:chr m:val="⋀"/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Serif" panose="02000603000000000000" pitchFamily="2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MU Serif" panose="02000603000000000000" pitchFamily="2" charset="0"/>
                                <a:cs typeface="CMU Serif" panose="02000603000000000000" pitchFamily="2" charset="0"/>
                              </a:rPr>
                              <m:t>b</m:t>
                            </m:r>
                          </m:e>
                        </m:nary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0.00094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0.002516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≈0.374</m:t>
                    </m:r>
                  </m:oMath>
                </a14:m>
                <a:r>
                  <a:rPr lang="en-US" sz="2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5CC8A4-1953-2205-08BD-49A060136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" y="4600176"/>
                <a:ext cx="8238067" cy="1568122"/>
              </a:xfrm>
              <a:prstGeom prst="rect">
                <a:avLst/>
              </a:prstGeom>
              <a:blipFill>
                <a:blip r:embed="rId3"/>
                <a:stretch>
                  <a:fillRect l="-1775" t="-5058" r="-1849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B510299-1AEF-36CE-AE34-A245A6897BDD}"/>
              </a:ext>
            </a:extLst>
          </p:cNvPr>
          <p:cNvGrpSpPr/>
          <p:nvPr/>
        </p:nvGrpSpPr>
        <p:grpSpPr>
          <a:xfrm>
            <a:off x="3239326" y="1778243"/>
            <a:ext cx="2665344" cy="1468188"/>
            <a:chOff x="3239329" y="1612900"/>
            <a:chExt cx="2665344" cy="1468188"/>
          </a:xfrm>
        </p:grpSpPr>
        <p:sp>
          <p:nvSpPr>
            <p:cNvPr id="4" name="Oval 1029">
              <a:extLst>
                <a:ext uri="{FF2B5EF4-FFF2-40B4-BE49-F238E27FC236}">
                  <a16:creationId xmlns:a16="http://schemas.microsoft.com/office/drawing/2014/main" id="{231178EF-7ED9-B00D-809A-BFA3C4D96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329" y="161939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1029">
              <a:extLst>
                <a:ext uri="{FF2B5EF4-FFF2-40B4-BE49-F238E27FC236}">
                  <a16:creationId xmlns:a16="http://schemas.microsoft.com/office/drawing/2014/main" id="{E2C923F3-A853-1545-B303-E6C63084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247148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E68E41-4602-1207-37C1-D1C50C783D20}"/>
                </a:ext>
              </a:extLst>
            </p:cNvPr>
            <p:cNvCxnSpPr>
              <a:cxnSpLocks/>
              <a:stCxn id="4" idx="5"/>
              <a:endCxn id="6" idx="1"/>
            </p:cNvCxnSpPr>
            <p:nvPr/>
          </p:nvCxnSpPr>
          <p:spPr>
            <a:xfrm>
              <a:off x="3759655" y="2139717"/>
              <a:ext cx="596819" cy="4210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1029">
              <a:extLst>
                <a:ext uri="{FF2B5EF4-FFF2-40B4-BE49-F238E27FC236}">
                  <a16:creationId xmlns:a16="http://schemas.microsoft.com/office/drawing/2014/main" id="{B2C12FC5-7157-C3DC-AFC1-E431E19E1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5073" y="1612900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A5E5D2-7F8C-69E1-6171-BDB3552AE032}"/>
                </a:ext>
              </a:extLst>
            </p:cNvPr>
            <p:cNvCxnSpPr>
              <a:cxnSpLocks/>
              <a:stCxn id="8" idx="3"/>
              <a:endCxn id="6" idx="7"/>
            </p:cNvCxnSpPr>
            <p:nvPr/>
          </p:nvCxnSpPr>
          <p:spPr>
            <a:xfrm flipH="1">
              <a:off x="4787526" y="2133226"/>
              <a:ext cx="596821" cy="427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31">
            <a:extLst>
              <a:ext uri="{FF2B5EF4-FFF2-40B4-BE49-F238E27FC236}">
                <a16:creationId xmlns:a16="http://schemas.microsoft.com/office/drawing/2014/main" id="{E8A19DEF-08B1-5AD2-9F7B-C664E025A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708" y="1871110"/>
            <a:ext cx="1512379" cy="3867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P(B) = 0.001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8B944FAE-ECF8-CE14-17D1-643EE985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3909" y="1923798"/>
            <a:ext cx="1572290" cy="33147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 algn="ctr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P(E) = 0.002</a:t>
            </a:r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8C3F630C-396B-FA2E-CC2E-94C0FE8B4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310" y="2867391"/>
            <a:ext cx="2497687" cy="132065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|B,E) = 0.95</a:t>
            </a:r>
          </a:p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|B,¬E) = 0.94</a:t>
            </a:r>
          </a:p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|¬B,E) = 0.29</a:t>
            </a:r>
          </a:p>
          <a:p>
            <a:pPr marL="342900" indent="-342900"/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P(A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ymbol" pitchFamily="18" charset="2"/>
              </a:rPr>
              <a:t>|¬B,¬E) = 0.001</a:t>
            </a:r>
          </a:p>
        </p:txBody>
      </p:sp>
    </p:spTree>
    <p:extLst>
      <p:ext uri="{BB962C8B-B14F-4D97-AF65-F5344CB8AC3E}">
        <p14:creationId xmlns:p14="http://schemas.microsoft.com/office/powerpoint/2010/main" val="2167274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7EAE9-6DEF-9A67-C487-14B2C8A31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081BE-8C35-53D4-144E-43E0F99CFF52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Variable Elimination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48CEE-909B-99CC-7218-B3D94B420F4E}"/>
              </a:ext>
            </a:extLst>
          </p:cNvPr>
          <p:cNvSpPr txBox="1"/>
          <p:nvPr/>
        </p:nvSpPr>
        <p:spPr>
          <a:xfrm>
            <a:off x="452967" y="4746191"/>
            <a:ext cx="3073758" cy="146193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Random Variables: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R: Raining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T: Traffic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L: Late for class!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F607B9-9A31-C010-F296-FC589844CE48}"/>
              </a:ext>
            </a:extLst>
          </p:cNvPr>
          <p:cNvGrpSpPr/>
          <p:nvPr/>
        </p:nvGrpSpPr>
        <p:grpSpPr>
          <a:xfrm>
            <a:off x="783991" y="1611374"/>
            <a:ext cx="609600" cy="2708075"/>
            <a:chOff x="1012592" y="1592883"/>
            <a:chExt cx="609600" cy="2708075"/>
          </a:xfrm>
        </p:grpSpPr>
        <p:sp>
          <p:nvSpPr>
            <p:cNvPr id="10" name="Oval 1029">
              <a:extLst>
                <a:ext uri="{FF2B5EF4-FFF2-40B4-BE49-F238E27FC236}">
                  <a16:creationId xmlns:a16="http://schemas.microsoft.com/office/drawing/2014/main" id="{2FA1B14D-9FA4-4E26-46E0-34FC2ADC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92" y="1592883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CE4CA5-51BC-4584-D069-454E6DFDFE3A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>
              <a:off x="1317392" y="2202483"/>
              <a:ext cx="0" cy="439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029">
              <a:extLst>
                <a:ext uri="{FF2B5EF4-FFF2-40B4-BE49-F238E27FC236}">
                  <a16:creationId xmlns:a16="http://schemas.microsoft.com/office/drawing/2014/main" id="{00D8F9DF-5DC0-DB42-3BB5-09284BD4F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92" y="2642121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E7F9C5-89A6-22DF-C919-49FB65549357}"/>
                </a:ext>
              </a:extLst>
            </p:cNvPr>
            <p:cNvCxnSpPr>
              <a:cxnSpLocks/>
              <a:stCxn id="17" idx="4"/>
              <a:endCxn id="20" idx="0"/>
            </p:cNvCxnSpPr>
            <p:nvPr/>
          </p:nvCxnSpPr>
          <p:spPr>
            <a:xfrm>
              <a:off x="1317392" y="3251721"/>
              <a:ext cx="0" cy="4396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029">
              <a:extLst>
                <a:ext uri="{FF2B5EF4-FFF2-40B4-BE49-F238E27FC236}">
                  <a16:creationId xmlns:a16="http://schemas.microsoft.com/office/drawing/2014/main" id="{3D461964-8850-EEAE-6E23-A6B8AD8A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592" y="3691358"/>
              <a:ext cx="609600" cy="6096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A0EAD6-11BB-65E7-9F6F-9A5062FE08B0}"/>
              </a:ext>
            </a:extLst>
          </p:cNvPr>
          <p:cNvGrpSpPr>
            <a:grpSpLocks noChangeAspect="1"/>
          </p:cNvGrpSpPr>
          <p:nvPr/>
        </p:nvGrpSpPr>
        <p:grpSpPr>
          <a:xfrm>
            <a:off x="1989846" y="1611374"/>
            <a:ext cx="5367608" cy="1371600"/>
            <a:chOff x="1698392" y="1434444"/>
            <a:chExt cx="6499975" cy="166095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2EC65C-76C3-3F38-537C-1E78A1D0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8392" y="1444968"/>
              <a:ext cx="1523531" cy="1097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59924D-F554-75AA-4FD6-B58A0B1E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6724" y="1444968"/>
              <a:ext cx="2121120" cy="16459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5D3294-B4B2-758B-F078-F4CB4B279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079" y="1434444"/>
              <a:ext cx="2276288" cy="166095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2159E7-69E6-F691-38FD-505F03BAC283}"/>
              </a:ext>
            </a:extLst>
          </p:cNvPr>
          <p:cNvSpPr txBox="1"/>
          <p:nvPr/>
        </p:nvSpPr>
        <p:spPr>
          <a:xfrm>
            <a:off x="3526725" y="4743919"/>
            <a:ext cx="5164309" cy="10002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P(L) using variable elimination method.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P(L) = &lt;0.134, 0.866&gt;</a:t>
            </a:r>
          </a:p>
        </p:txBody>
      </p:sp>
    </p:spTree>
    <p:extLst>
      <p:ext uri="{BB962C8B-B14F-4D97-AF65-F5344CB8AC3E}">
        <p14:creationId xmlns:p14="http://schemas.microsoft.com/office/powerpoint/2010/main" val="1618421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5246-CDBC-6D82-37C9-CA6EABD8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32DAB-8A25-CB85-8089-87D80240307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E04AC-E503-399B-9A3A-7420E0863B07}"/>
              </a:ext>
            </a:extLst>
          </p:cNvPr>
          <p:cNvSpPr txBox="1"/>
          <p:nvPr/>
        </p:nvSpPr>
        <p:spPr>
          <a:xfrm>
            <a:off x="452966" y="2982724"/>
            <a:ext cx="8238067" cy="8925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Chapter 12: Quantifying Uncertainty</a:t>
            </a: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Chapter 13: Probabilistic Reasoning</a:t>
            </a:r>
          </a:p>
        </p:txBody>
      </p:sp>
    </p:spTree>
    <p:extLst>
      <p:ext uri="{BB962C8B-B14F-4D97-AF65-F5344CB8AC3E}">
        <p14:creationId xmlns:p14="http://schemas.microsoft.com/office/powerpoint/2010/main" val="7885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C560-B6AA-426E-020D-00AA0EF8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4B89D7-0DD1-3392-4F42-0D7DA5EC67B1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Sample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DA297-8230-D941-BCB7-68190E7B585E}"/>
              </a:ext>
            </a:extLst>
          </p:cNvPr>
          <p:cNvSpPr txBox="1"/>
          <p:nvPr/>
        </p:nvSpPr>
        <p:spPr>
          <a:xfrm>
            <a:off x="452965" y="1953091"/>
            <a:ext cx="8238067" cy="40318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space of events in which we assign probabilities.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Events can be binary, multi-valued, or continuous.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Events are mutually exclusive.</a:t>
            </a:r>
          </a:p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Examples: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Coin flip: {head, tail}.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Die roll: {1, 2, 3, 4, 5, 6}.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English words: Any word from the dictionary. 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 temperature tomorrow: {-100, …, 100}.</a:t>
            </a:r>
          </a:p>
        </p:txBody>
      </p:sp>
    </p:spTree>
    <p:extLst>
      <p:ext uri="{BB962C8B-B14F-4D97-AF65-F5344CB8AC3E}">
        <p14:creationId xmlns:p14="http://schemas.microsoft.com/office/powerpoint/2010/main" val="248072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6FD9-142B-4C9C-D2A9-D0A9A3C4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7728E-3F0F-6AB9-9D07-09CA1DDBE8CB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Random Variable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DAC60-ED0D-8B83-3006-BC20D7C73000}"/>
              </a:ext>
            </a:extLst>
          </p:cNvPr>
          <p:cNvSpPr txBox="1"/>
          <p:nvPr/>
        </p:nvSpPr>
        <p:spPr>
          <a:xfrm>
            <a:off x="452966" y="1791536"/>
            <a:ext cx="8238067" cy="44165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variable 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whose domain is a sample space and whose value is (somewhat) uncertain. E.g., 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= coin flip outcome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 = tomorrow’s high temperature 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user defines random variables to describe the world.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Each variable has mutually exclusive and exhaustive values.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Boolean: domain = &lt;true, false&gt;</a:t>
            </a:r>
          </a:p>
          <a:p>
            <a:pPr marL="800100" lvl="1" indent="-342900" algn="just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Cavity = true 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cavity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or Cavity = false 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¬cavity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marL="342900" indent="-342900" algn="just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Discrete: domain is countable values</a:t>
            </a:r>
          </a:p>
          <a:p>
            <a:pPr marL="800100" lvl="1" indent="-342900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Sky domain = &lt;clear, partly_cloudy, overcast&gt; </a:t>
            </a:r>
          </a:p>
          <a:p>
            <a:pPr marL="800100" lvl="1" indent="-342900"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E.g., Sky = clear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clear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 or Sky ≠ clear (</a:t>
            </a:r>
            <a:r>
              <a:rPr lang="en-US" sz="22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¬clear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15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06114-9F01-A2CB-0B6A-0A7AA259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1FF8A-1281-A600-5D74-4B0F7CA5823E}"/>
              </a:ext>
            </a:extLst>
          </p:cNvPr>
          <p:cNvSpPr txBox="1"/>
          <p:nvPr/>
        </p:nvSpPr>
        <p:spPr>
          <a:xfrm>
            <a:off x="452966" y="649870"/>
            <a:ext cx="8238067" cy="5539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CCDD4-3B42-BE1E-5795-61550D96C79A}"/>
              </a:ext>
            </a:extLst>
          </p:cNvPr>
          <p:cNvSpPr txBox="1"/>
          <p:nvPr/>
        </p:nvSpPr>
        <p:spPr>
          <a:xfrm>
            <a:off x="452966" y="2500139"/>
            <a:ext cx="8238067" cy="26776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 agent’s uncertainty is represented by: </a:t>
            </a:r>
          </a:p>
          <a:p>
            <a:pPr algn="ctr">
              <a:spcAft>
                <a:spcPts val="1200"/>
              </a:spcAft>
              <a:buClr>
                <a:schemeClr val="accent1"/>
              </a:buClr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P(X=x) or simply P(x)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MU Serif" panose="02000603000000000000" pitchFamily="2" charset="0"/>
              <a:buChar char="‐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agent’s degree of belief that variable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takes on value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given no other information related to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</a:p>
          <a:p>
            <a:pPr marL="800100" lvl="1" indent="-342900" algn="just">
              <a:spcAft>
                <a:spcPts val="1200"/>
              </a:spcAft>
              <a:buClr>
                <a:schemeClr val="accent1"/>
              </a:buClr>
              <a:buFont typeface="CMU Serif" panose="02000603000000000000" pitchFamily="2" charset="0"/>
              <a:buChar char="‐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single probability called an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unconditional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or </a:t>
            </a:r>
            <a:r>
              <a:rPr lang="en-US" sz="2400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prior probability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2400" dirty="0">
              <a:solidFill>
                <a:schemeClr val="accent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035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5998</TotalTime>
  <Words>6080</Words>
  <Application>Microsoft Office PowerPoint</Application>
  <PresentationFormat>On-screen Show (4:3)</PresentationFormat>
  <Paragraphs>792</Paragraphs>
  <Slides>69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Aptos</vt:lpstr>
      <vt:lpstr>Arial</vt:lpstr>
      <vt:lpstr>Cambria Math</vt:lpstr>
      <vt:lpstr>CMU Serif</vt:lpstr>
      <vt:lpstr>Courier New</vt:lpstr>
      <vt:lpstr>Gill Sans MT</vt:lpstr>
      <vt:lpstr>Times New Roman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M Alam</dc:creator>
  <cp:lastModifiedBy>Mohammad M Alam</cp:lastModifiedBy>
  <cp:revision>202</cp:revision>
  <dcterms:created xsi:type="dcterms:W3CDTF">2025-01-08T01:58:03Z</dcterms:created>
  <dcterms:modified xsi:type="dcterms:W3CDTF">2025-03-19T20:06:08Z</dcterms:modified>
</cp:coreProperties>
</file>